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6" r:id="rId2"/>
    <p:sldMasterId id="2147483679" r:id="rId3"/>
  </p:sldMasterIdLst>
  <p:notesMasterIdLst>
    <p:notesMasterId r:id="rId8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332" r:id="rId15"/>
    <p:sldId id="267" r:id="rId16"/>
    <p:sldId id="333" r:id="rId17"/>
    <p:sldId id="334" r:id="rId18"/>
    <p:sldId id="336" r:id="rId19"/>
    <p:sldId id="268" r:id="rId20"/>
    <p:sldId id="338" r:id="rId21"/>
    <p:sldId id="342" r:id="rId22"/>
    <p:sldId id="341" r:id="rId23"/>
    <p:sldId id="339" r:id="rId24"/>
    <p:sldId id="389" r:id="rId25"/>
    <p:sldId id="340" r:id="rId26"/>
    <p:sldId id="343" r:id="rId27"/>
    <p:sldId id="344" r:id="rId28"/>
    <p:sldId id="269" r:id="rId29"/>
    <p:sldId id="358" r:id="rId30"/>
    <p:sldId id="270" r:id="rId31"/>
    <p:sldId id="359" r:id="rId32"/>
    <p:sldId id="362" r:id="rId33"/>
    <p:sldId id="363" r:id="rId34"/>
    <p:sldId id="364" r:id="rId35"/>
    <p:sldId id="365" r:id="rId36"/>
    <p:sldId id="278" r:id="rId37"/>
    <p:sldId id="272" r:id="rId38"/>
    <p:sldId id="361" r:id="rId39"/>
    <p:sldId id="366" r:id="rId40"/>
    <p:sldId id="279" r:id="rId41"/>
    <p:sldId id="307" r:id="rId42"/>
    <p:sldId id="374" r:id="rId43"/>
    <p:sldId id="375" r:id="rId44"/>
    <p:sldId id="377" r:id="rId45"/>
    <p:sldId id="378" r:id="rId46"/>
    <p:sldId id="302" r:id="rId47"/>
    <p:sldId id="390" r:id="rId48"/>
    <p:sldId id="280" r:id="rId49"/>
    <p:sldId id="281" r:id="rId50"/>
    <p:sldId id="379" r:id="rId51"/>
    <p:sldId id="407" r:id="rId52"/>
    <p:sldId id="385" r:id="rId53"/>
    <p:sldId id="384" r:id="rId54"/>
    <p:sldId id="391" r:id="rId55"/>
    <p:sldId id="392" r:id="rId56"/>
    <p:sldId id="393" r:id="rId57"/>
    <p:sldId id="394" r:id="rId58"/>
    <p:sldId id="387" r:id="rId59"/>
    <p:sldId id="283" r:id="rId60"/>
    <p:sldId id="284" r:id="rId61"/>
    <p:sldId id="285" r:id="rId62"/>
    <p:sldId id="395" r:id="rId63"/>
    <p:sldId id="287" r:id="rId64"/>
    <p:sldId id="288" r:id="rId65"/>
    <p:sldId id="396" r:id="rId66"/>
    <p:sldId id="397" r:id="rId67"/>
    <p:sldId id="399" r:id="rId68"/>
    <p:sldId id="400" r:id="rId69"/>
    <p:sldId id="401" r:id="rId70"/>
    <p:sldId id="402" r:id="rId71"/>
    <p:sldId id="403" r:id="rId72"/>
    <p:sldId id="386" r:id="rId73"/>
    <p:sldId id="405" r:id="rId74"/>
    <p:sldId id="294" r:id="rId75"/>
    <p:sldId id="349" r:id="rId76"/>
    <p:sldId id="352" r:id="rId77"/>
    <p:sldId id="406" r:id="rId78"/>
    <p:sldId id="296" r:id="rId79"/>
    <p:sldId id="297" r:id="rId80"/>
    <p:sldId id="404" r:id="rId81"/>
    <p:sldId id="327" r:id="rId82"/>
    <p:sldId id="328" r:id="rId83"/>
    <p:sldId id="330" r:id="rId84"/>
    <p:sldId id="331" r:id="rId85"/>
  </p:sldIdLst>
  <p:sldSz cx="10058400" cy="7772400"/>
  <p:notesSz cx="10058400" cy="7772400"/>
  <p:embeddedFontLst>
    <p:embeddedFont>
      <p:font typeface="Arial" panose="020B0604020202020204" pitchFamily="34" charset="0"/>
      <p:regular r:id="rId87"/>
      <p:bold r:id="rId88"/>
    </p:embeddedFont>
    <p:embeddedFont>
      <p:font typeface="Calibri" panose="020F0502020204030204" pitchFamily="34" charset="0"/>
      <p:regular r:id="rId89"/>
      <p:bold r:id="rId90"/>
      <p:italic r:id="rId91"/>
      <p:boldItalic r:id="rId92"/>
    </p:embeddedFont>
    <p:embeddedFont>
      <p:font typeface="Cambria Math" panose="02040503050406030204" pitchFamily="18" charset="0"/>
      <p:regular r:id="rId93"/>
    </p:embeddedFont>
    <p:embeddedFont>
      <p:font typeface="Garamond" panose="02020404030301010803" pitchFamily="18" charset="0"/>
      <p:regular r:id="rId94"/>
      <p:bold r:id="rId95"/>
      <p:italic r:id="rId96"/>
    </p:embeddedFont>
    <p:embeddedFont>
      <p:font typeface="Gill Sans MT" panose="020B0502020104020203" pitchFamily="34" charset="0"/>
      <p:regular r:id="rId97"/>
      <p:bold r:id="rId98"/>
      <p:italic r:id="rId99"/>
      <p:boldItalic r:id="rId100"/>
    </p:embeddedFont>
    <p:embeddedFont>
      <p:font typeface="MS PGothic" panose="020B0600070205080204" pitchFamily="34" charset="-128"/>
      <p:regular r:id="rId101"/>
    </p:embeddedFont>
    <p:embeddedFont>
      <p:font typeface="MS PGothic" panose="020B0600070205080204" pitchFamily="34" charset="-128"/>
      <p:regular r:id="rId101"/>
    </p:embeddedFont>
    <p:embeddedFont>
      <p:font typeface="Symbol" panose="05050102010706020507" pitchFamily="18" charset="2"/>
      <p:regular r:id="rId102"/>
    </p:embeddedFont>
    <p:embeddedFont>
      <p:font typeface="Times New Roman" panose="02020603050405020304" pitchFamily="18" charset="0"/>
      <p:regular r:id="rId103"/>
    </p:embeddedFont>
    <p:embeddedFont>
      <p:font typeface="Verdana" panose="020B0604030504040204" pitchFamily="34" charset="0"/>
      <p:regular r:id="rId104"/>
      <p:bold r:id="rId105"/>
      <p:italic r:id="rId106"/>
      <p:boldItalic r:id="rId107"/>
    </p:embeddedFont>
    <p:embeddedFont>
      <p:font typeface="Wingdings" panose="05000000000000000000" pitchFamily="2" charset="2"/>
      <p:regular r:id="rId10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1420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84" Type="http://schemas.openxmlformats.org/officeDocument/2006/relationships/slide" Target="slides/slide81.xml"/><Relationship Id="rId89" Type="http://schemas.openxmlformats.org/officeDocument/2006/relationships/font" Target="fonts/font3.fntdata"/><Relationship Id="rId112" Type="http://schemas.openxmlformats.org/officeDocument/2006/relationships/tableStyles" Target="tableStyles.xml"/><Relationship Id="rId16" Type="http://schemas.openxmlformats.org/officeDocument/2006/relationships/slide" Target="slides/slide13.xml"/><Relationship Id="rId107" Type="http://schemas.openxmlformats.org/officeDocument/2006/relationships/font" Target="fonts/font21.fntdata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102" Type="http://schemas.openxmlformats.org/officeDocument/2006/relationships/font" Target="fonts/font16.fntdata"/><Relationship Id="rId5" Type="http://schemas.openxmlformats.org/officeDocument/2006/relationships/slide" Target="slides/slide2.xml"/><Relationship Id="rId90" Type="http://schemas.openxmlformats.org/officeDocument/2006/relationships/font" Target="fonts/font4.fntdata"/><Relationship Id="rId95" Type="http://schemas.openxmlformats.org/officeDocument/2006/relationships/font" Target="fonts/font9.fntdata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80" Type="http://schemas.openxmlformats.org/officeDocument/2006/relationships/slide" Target="slides/slide77.xml"/><Relationship Id="rId85" Type="http://schemas.openxmlformats.org/officeDocument/2006/relationships/slide" Target="slides/slide8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59" Type="http://schemas.openxmlformats.org/officeDocument/2006/relationships/slide" Target="slides/slide56.xml"/><Relationship Id="rId103" Type="http://schemas.openxmlformats.org/officeDocument/2006/relationships/font" Target="fonts/font17.fntdata"/><Relationship Id="rId108" Type="http://schemas.openxmlformats.org/officeDocument/2006/relationships/font" Target="fonts/font22.fntdata"/><Relationship Id="rId54" Type="http://schemas.openxmlformats.org/officeDocument/2006/relationships/slide" Target="slides/slide51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91" Type="http://schemas.openxmlformats.org/officeDocument/2006/relationships/font" Target="fonts/font5.fntdata"/><Relationship Id="rId96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6" Type="http://schemas.openxmlformats.org/officeDocument/2006/relationships/font" Target="fonts/font20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slide" Target="slides/slide78.xml"/><Relationship Id="rId86" Type="http://schemas.openxmlformats.org/officeDocument/2006/relationships/notesMaster" Target="notesMasters/notesMaster1.xml"/><Relationship Id="rId94" Type="http://schemas.openxmlformats.org/officeDocument/2006/relationships/font" Target="fonts/font8.fntdata"/><Relationship Id="rId99" Type="http://schemas.openxmlformats.org/officeDocument/2006/relationships/font" Target="fonts/font13.fntdata"/><Relationship Id="rId101" Type="http://schemas.openxmlformats.org/officeDocument/2006/relationships/font" Target="fonts/font1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109" Type="http://schemas.openxmlformats.org/officeDocument/2006/relationships/presProps" Target="presProps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font" Target="fonts/font11.fntdata"/><Relationship Id="rId104" Type="http://schemas.openxmlformats.org/officeDocument/2006/relationships/font" Target="fonts/font18.fntdata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font" Target="fonts/font1.fntdata"/><Relationship Id="rId110" Type="http://schemas.openxmlformats.org/officeDocument/2006/relationships/viewProps" Target="viewProps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100" Type="http://schemas.openxmlformats.org/officeDocument/2006/relationships/font" Target="fonts/font14.fntdata"/><Relationship Id="rId105" Type="http://schemas.openxmlformats.org/officeDocument/2006/relationships/font" Target="fonts/font19.fntdata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font" Target="fonts/font7.fntdata"/><Relationship Id="rId98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2.xml"/><Relationship Id="rId46" Type="http://schemas.openxmlformats.org/officeDocument/2006/relationships/slide" Target="slides/slide43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62" Type="http://schemas.openxmlformats.org/officeDocument/2006/relationships/slide" Target="slides/slide59.xml"/><Relationship Id="rId83" Type="http://schemas.openxmlformats.org/officeDocument/2006/relationships/slide" Target="slides/slide80.xml"/><Relationship Id="rId88" Type="http://schemas.openxmlformats.org/officeDocument/2006/relationships/font" Target="fonts/font2.fntdata"/><Relationship Id="rId11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55D11-7BF8-4382-BE38-AFD858393A61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32163" y="971550"/>
            <a:ext cx="3394075" cy="2622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740150"/>
            <a:ext cx="8045450" cy="30607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55BFF-BAED-40DE-A559-1A28B7C5B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616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12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1200" dirty="0"/>
                  <a:t>example  A={</a:t>
                </a:r>
                <a:r>
                  <a:rPr lang="en-US" altLang="en-US" sz="1200" dirty="0" err="1"/>
                  <a:t>red,white</a:t>
                </a:r>
                <a:r>
                  <a:rPr lang="en-US" altLang="en-US" sz="1200" dirty="0"/>
                  <a:t>} B={1,2,3} then </a:t>
                </a:r>
                <a14:m>
                  <m:oMath xmlns:m="http://schemas.openxmlformats.org/officeDocument/2006/math">
                    <m:r>
                      <a:rPr lang="en-US" alt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alt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↔</m:t>
                    </m:r>
                    <m:r>
                      <a:rPr lang="en-US" alt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altLang="en-US" sz="1200" dirty="0"/>
                  <a:t> contains 2^6 =64 different relations.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12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1200" dirty="0"/>
                  <a:t>example  A={</a:t>
                </a:r>
                <a:r>
                  <a:rPr lang="en-US" altLang="en-US" sz="1200" dirty="0" err="1"/>
                  <a:t>red,white</a:t>
                </a:r>
                <a:r>
                  <a:rPr lang="en-US" altLang="en-US" sz="1200" dirty="0"/>
                  <a:t>} B={1,2,3} then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𝐴 ↔𝐵</a:t>
                </a:r>
                <a:r>
                  <a:rPr lang="en-US" altLang="en-US" sz="1200" dirty="0"/>
                  <a:t> contains 2^6 =64 different relations.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55BFF-BAED-40DE-A559-1A28B7C5B7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134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1256"/>
            <a:ext cx="90525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739795"/>
            <a:ext cx="4444207" cy="725064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" y="2464859"/>
            <a:ext cx="4444207" cy="4478126"/>
          </a:xfrm>
        </p:spPr>
        <p:txBody>
          <a:bodyPr/>
          <a:lstStyle>
            <a:lvl1pPr>
              <a:defRPr sz="2640"/>
            </a:lvl1pPr>
            <a:lvl2pPr>
              <a:defRPr sz="2200"/>
            </a:lvl2pPr>
            <a:lvl3pPr>
              <a:defRPr sz="1980"/>
            </a:lvl3pPr>
            <a:lvl4pPr>
              <a:defRPr sz="1760"/>
            </a:lvl4pPr>
            <a:lvl5pPr>
              <a:defRPr sz="1760"/>
            </a:lvl5pPr>
            <a:lvl6pPr>
              <a:defRPr sz="1760"/>
            </a:lvl6pPr>
            <a:lvl7pPr>
              <a:defRPr sz="1760"/>
            </a:lvl7pPr>
            <a:lvl8pPr>
              <a:defRPr sz="1760"/>
            </a:lvl8pPr>
            <a:lvl9pPr>
              <a:defRPr sz="17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28" y="1739795"/>
            <a:ext cx="4445953" cy="725064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9528" y="2464859"/>
            <a:ext cx="4445953" cy="4478126"/>
          </a:xfrm>
        </p:spPr>
        <p:txBody>
          <a:bodyPr/>
          <a:lstStyle>
            <a:lvl1pPr>
              <a:defRPr sz="2640"/>
            </a:lvl1pPr>
            <a:lvl2pPr>
              <a:defRPr sz="2200"/>
            </a:lvl2pPr>
            <a:lvl3pPr>
              <a:defRPr sz="1980"/>
            </a:lvl3pPr>
            <a:lvl4pPr>
              <a:defRPr sz="1760"/>
            </a:lvl4pPr>
            <a:lvl5pPr>
              <a:defRPr sz="1760"/>
            </a:lvl5pPr>
            <a:lvl6pPr>
              <a:defRPr sz="1760"/>
            </a:lvl6pPr>
            <a:lvl7pPr>
              <a:defRPr sz="1760"/>
            </a:lvl7pPr>
            <a:lvl8pPr>
              <a:defRPr sz="1760"/>
            </a:lvl8pPr>
            <a:lvl9pPr>
              <a:defRPr sz="17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441A715-33F8-481A-8F28-5749689A14C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EE69BF1-7A52-4BE1-AD41-27D41F23901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C7772636-F80C-4688-A08B-FDBED93138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B4F88B-8953-4FAA-AD25-CB9EAF92104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57315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FDDD13F-A57F-48D0-AA77-D2CFF0B98F5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8C281E6-5177-41B3-B9CC-04C5D6A5901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AC8E0C1-E3C3-4DF4-AA9A-F3DA3309BEB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D66263-315A-4D5F-9C4F-FB4DDABD35D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49736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478C6749-8783-4556-B312-A888C6F8EE0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0618EE0-E765-4157-AB03-0B6ACBEF795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E4ECA7E-7364-4272-AD7E-E483D6D28C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D799210-940D-4337-9522-6BB8C407E96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7564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1" y="309457"/>
            <a:ext cx="3309144" cy="1316990"/>
          </a:xfrm>
        </p:spPr>
        <p:txBody>
          <a:bodyPr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2555" y="309457"/>
            <a:ext cx="5622925" cy="6633528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21" y="1626447"/>
            <a:ext cx="3309144" cy="5316538"/>
          </a:xfrm>
        </p:spPr>
        <p:txBody>
          <a:bodyPr/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AECC0C-9047-4648-B849-4497628CF34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144B5D-D370-49DC-821F-2D4A35589A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C1267C-DC74-4F31-9158-2179DC40047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83D77B-F718-46FA-8250-5AAE5B3C631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3338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17" y="5440680"/>
            <a:ext cx="6035040" cy="642303"/>
          </a:xfrm>
        </p:spPr>
        <p:txBody>
          <a:bodyPr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1517" y="694478"/>
            <a:ext cx="6035040" cy="4663440"/>
          </a:xfrm>
        </p:spPr>
        <p:txBody>
          <a:bodyPr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17" y="6082983"/>
            <a:ext cx="6035040" cy="912177"/>
          </a:xfrm>
        </p:spPr>
        <p:txBody>
          <a:bodyPr/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077839-67F4-443F-8389-CE9353E9B0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F5107-530C-46BB-9E03-E1ABC38272B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CA1AB8-6602-4C06-9302-BEEB87E2D3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1D2A4-C2C5-4ADE-AC39-F18E90902C3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4186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87ED501-1D3E-43A0-B2D9-40241F2829C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29C84E6-D1EB-4332-B0EC-A4309590587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4DDA357-9F5E-4C1B-A270-D1B0C23D558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D81DACC-92C2-4AA8-86CA-67FB4D5572A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55323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2340" y="314855"/>
            <a:ext cx="2263140" cy="663352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314855"/>
            <a:ext cx="6621780" cy="663352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CE2A0BE-45BF-44D7-BA81-366855B41B4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308B8FD-E99E-4441-882E-DF118D0494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542673F-A09B-440C-8268-E4903A4F316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2F77AB-117C-4AB6-98AE-6CF8EA82E99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93531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4855"/>
            <a:ext cx="9052560" cy="12918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02920" y="1813560"/>
            <a:ext cx="9052560" cy="5134822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F400F29-E23F-4FF8-886B-58455C744E5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FCDEDE8-A200-4BA0-96CC-A4FF3383281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F0BCAAB-F2F9-4A9C-9F0A-93048DD536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6DC622D-8E78-4AB3-9075-BE8FC59D300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35329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>
            <a:extLst>
              <a:ext uri="{FF2B5EF4-FFF2-40B4-BE49-F238E27FC236}">
                <a16:creationId xmlns:a16="http://schemas.microsoft.com/office/drawing/2014/main" id="{0CE3CCA0-8FBB-42E1-A5A7-5795A0627210}"/>
              </a:ext>
            </a:extLst>
          </p:cNvPr>
          <p:cNvGrpSpPr>
            <a:grpSpLocks/>
          </p:cNvGrpSpPr>
          <p:nvPr/>
        </p:nvGrpSpPr>
        <p:grpSpPr bwMode="auto">
          <a:xfrm>
            <a:off x="251460" y="3274484"/>
            <a:ext cx="9471660" cy="228495"/>
            <a:chOff x="144" y="1680"/>
            <a:chExt cx="5424" cy="144"/>
          </a:xfrm>
        </p:grpSpPr>
        <p:sp>
          <p:nvSpPr>
            <p:cNvPr id="5" name="Rectangle 8">
              <a:extLst>
                <a:ext uri="{FF2B5EF4-FFF2-40B4-BE49-F238E27FC236}">
                  <a16:creationId xmlns:a16="http://schemas.microsoft.com/office/drawing/2014/main" id="{CFFABFB0-7D44-4969-8B1C-11FF06D65C9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4" y="1680"/>
              <a:ext cx="1808" cy="14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980"/>
            </a:p>
          </p:txBody>
        </p:sp>
        <p:sp>
          <p:nvSpPr>
            <p:cNvPr id="6" name="Rectangle 9">
              <a:extLst>
                <a:ext uri="{FF2B5EF4-FFF2-40B4-BE49-F238E27FC236}">
                  <a16:creationId xmlns:a16="http://schemas.microsoft.com/office/drawing/2014/main" id="{AC5290C3-98CD-44EC-926E-2D3F3E2490F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52" y="1680"/>
              <a:ext cx="1808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980"/>
            </a:p>
          </p:txBody>
        </p:sp>
        <p:sp>
          <p:nvSpPr>
            <p:cNvPr id="7" name="Rectangle 10">
              <a:extLst>
                <a:ext uri="{FF2B5EF4-FFF2-40B4-BE49-F238E27FC236}">
                  <a16:creationId xmlns:a16="http://schemas.microsoft.com/office/drawing/2014/main" id="{FE932DAE-7F36-47E7-8296-9BB6332E939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760" y="1680"/>
              <a:ext cx="1808" cy="14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980"/>
            </a:p>
          </p:txBody>
        </p:sp>
      </p:grpSp>
      <p:sp>
        <p:nvSpPr>
          <p:cNvPr id="829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54380" y="777240"/>
            <a:ext cx="8549640" cy="2410883"/>
          </a:xfrm>
        </p:spPr>
        <p:txBody>
          <a:bodyPr/>
          <a:lstStyle>
            <a:lvl1pPr algn="ctr">
              <a:defRPr sz="63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08760" y="3706283"/>
            <a:ext cx="7040880" cy="250444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3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20482C3-1F71-400D-A581-9A47F89B555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C56BC7F2-974A-4EA3-A438-0CAE2E2FF5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BBDAA31F-9CDB-457C-8402-6A9A21C81F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9BBDE73-AC45-421F-9B68-EF00B20334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93165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7487055-8FAB-495B-9AC4-80D034E8273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7F22762-6D16-438C-9F30-A8EE5F6499B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24259BF-62A0-45C0-B931-86D25327B54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D915F5-9796-4862-A856-822A5D22353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2106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90767" y="791972"/>
            <a:ext cx="7600833" cy="1036828"/>
          </a:xfrm>
        </p:spPr>
        <p:txBody>
          <a:bodyPr lIns="0" tIns="0" rIns="0" bIns="0"/>
          <a:lstStyle>
            <a:lvl1pPr>
              <a:defRPr sz="5200" b="1" i="0">
                <a:solidFill>
                  <a:srgbClr val="65659A"/>
                </a:solidFill>
                <a:latin typeface="Calibri"/>
                <a:cs typeface="Calibri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70050" y="2432050"/>
            <a:ext cx="7397750" cy="4502150"/>
          </a:xfrm>
        </p:spPr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544" y="4994487"/>
            <a:ext cx="8549640" cy="1543685"/>
          </a:xfrm>
        </p:spPr>
        <p:txBody>
          <a:bodyPr anchor="t"/>
          <a:lstStyle>
            <a:lvl1pPr algn="l">
              <a:defRPr sz="4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544" y="3294275"/>
            <a:ext cx="8549640" cy="1700212"/>
          </a:xfrm>
        </p:spPr>
        <p:txBody>
          <a:bodyPr anchor="b"/>
          <a:lstStyle>
            <a:lvl1pPr marL="0" indent="0">
              <a:buNone/>
              <a:defRPr sz="2200"/>
            </a:lvl1pPr>
            <a:lvl2pPr marL="502920" indent="0">
              <a:buNone/>
              <a:defRPr sz="1980"/>
            </a:lvl2pPr>
            <a:lvl3pPr marL="1005840" indent="0">
              <a:buNone/>
              <a:defRPr sz="1760"/>
            </a:lvl3pPr>
            <a:lvl4pPr marL="1508760" indent="0">
              <a:buNone/>
              <a:defRPr sz="1540"/>
            </a:lvl4pPr>
            <a:lvl5pPr marL="2011680" indent="0">
              <a:buNone/>
              <a:defRPr sz="1540"/>
            </a:lvl5pPr>
            <a:lvl6pPr marL="2514600" indent="0">
              <a:buNone/>
              <a:defRPr sz="1540"/>
            </a:lvl6pPr>
            <a:lvl7pPr marL="3017520" indent="0">
              <a:buNone/>
              <a:defRPr sz="1540"/>
            </a:lvl7pPr>
            <a:lvl8pPr marL="3520440" indent="0">
              <a:buNone/>
              <a:defRPr sz="1540"/>
            </a:lvl8pPr>
            <a:lvl9pPr marL="4023360" indent="0">
              <a:buNone/>
              <a:defRPr sz="15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3F40B60-296E-4BD1-90E4-D6349F761C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750C398-1D00-4973-ACBA-AE033BCD09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A69953E-04A7-4021-8F63-C421521A2B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AC3295-1A4A-4F8C-8EFD-2F91A607005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2954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813560"/>
            <a:ext cx="4442460" cy="5134822"/>
          </a:xfrm>
        </p:spPr>
        <p:txBody>
          <a:bodyPr/>
          <a:lstStyle>
            <a:lvl1pPr>
              <a:defRPr sz="3080"/>
            </a:lvl1pPr>
            <a:lvl2pPr>
              <a:defRPr sz="2640"/>
            </a:lvl2pPr>
            <a:lvl3pPr>
              <a:defRPr sz="2200"/>
            </a:lvl3pPr>
            <a:lvl4pPr>
              <a:defRPr sz="1980"/>
            </a:lvl4pPr>
            <a:lvl5pPr>
              <a:defRPr sz="1980"/>
            </a:lvl5pPr>
            <a:lvl6pPr>
              <a:defRPr sz="1980"/>
            </a:lvl6pPr>
            <a:lvl7pPr>
              <a:defRPr sz="1980"/>
            </a:lvl7pPr>
            <a:lvl8pPr>
              <a:defRPr sz="1980"/>
            </a:lvl8pPr>
            <a:lvl9pPr>
              <a:defRPr sz="19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020" y="1813560"/>
            <a:ext cx="4442460" cy="5134822"/>
          </a:xfrm>
        </p:spPr>
        <p:txBody>
          <a:bodyPr/>
          <a:lstStyle>
            <a:lvl1pPr>
              <a:defRPr sz="3080"/>
            </a:lvl1pPr>
            <a:lvl2pPr>
              <a:defRPr sz="2640"/>
            </a:lvl2pPr>
            <a:lvl3pPr>
              <a:defRPr sz="2200"/>
            </a:lvl3pPr>
            <a:lvl4pPr>
              <a:defRPr sz="1980"/>
            </a:lvl4pPr>
            <a:lvl5pPr>
              <a:defRPr sz="1980"/>
            </a:lvl5pPr>
            <a:lvl6pPr>
              <a:defRPr sz="1980"/>
            </a:lvl6pPr>
            <a:lvl7pPr>
              <a:defRPr sz="1980"/>
            </a:lvl7pPr>
            <a:lvl8pPr>
              <a:defRPr sz="1980"/>
            </a:lvl8pPr>
            <a:lvl9pPr>
              <a:defRPr sz="19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665745-783D-4BB1-A802-D3740D1489C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D19C0D-D2DB-4CD3-9056-396662E3F29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72B831-2CD3-40E1-9890-53B037833B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E7DCC0-8EAC-4889-9A0E-8C280871202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80729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1256"/>
            <a:ext cx="90525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739795"/>
            <a:ext cx="4444207" cy="725064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" y="2464859"/>
            <a:ext cx="4444207" cy="4478126"/>
          </a:xfrm>
        </p:spPr>
        <p:txBody>
          <a:bodyPr/>
          <a:lstStyle>
            <a:lvl1pPr>
              <a:defRPr sz="2640"/>
            </a:lvl1pPr>
            <a:lvl2pPr>
              <a:defRPr sz="2200"/>
            </a:lvl2pPr>
            <a:lvl3pPr>
              <a:defRPr sz="1980"/>
            </a:lvl3pPr>
            <a:lvl4pPr>
              <a:defRPr sz="1760"/>
            </a:lvl4pPr>
            <a:lvl5pPr>
              <a:defRPr sz="1760"/>
            </a:lvl5pPr>
            <a:lvl6pPr>
              <a:defRPr sz="1760"/>
            </a:lvl6pPr>
            <a:lvl7pPr>
              <a:defRPr sz="1760"/>
            </a:lvl7pPr>
            <a:lvl8pPr>
              <a:defRPr sz="1760"/>
            </a:lvl8pPr>
            <a:lvl9pPr>
              <a:defRPr sz="17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28" y="1739795"/>
            <a:ext cx="4445953" cy="725064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9528" y="2464859"/>
            <a:ext cx="4445953" cy="4478126"/>
          </a:xfrm>
        </p:spPr>
        <p:txBody>
          <a:bodyPr/>
          <a:lstStyle>
            <a:lvl1pPr>
              <a:defRPr sz="2640"/>
            </a:lvl1pPr>
            <a:lvl2pPr>
              <a:defRPr sz="2200"/>
            </a:lvl2pPr>
            <a:lvl3pPr>
              <a:defRPr sz="1980"/>
            </a:lvl3pPr>
            <a:lvl4pPr>
              <a:defRPr sz="1760"/>
            </a:lvl4pPr>
            <a:lvl5pPr>
              <a:defRPr sz="1760"/>
            </a:lvl5pPr>
            <a:lvl6pPr>
              <a:defRPr sz="1760"/>
            </a:lvl6pPr>
            <a:lvl7pPr>
              <a:defRPr sz="1760"/>
            </a:lvl7pPr>
            <a:lvl8pPr>
              <a:defRPr sz="1760"/>
            </a:lvl8pPr>
            <a:lvl9pPr>
              <a:defRPr sz="17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141B037-825E-47B3-A767-4130C190CCB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4BC1C65-BDBA-46D7-BD1F-C15627B56B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0EE245DE-8E88-47C9-96AD-3C7AD3D153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D841C2-8A75-4817-AAC1-56486FFDA1B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70723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3802438-F5D5-4019-A25B-607A443184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7037B6F-EB9C-40DE-B07B-AE0A40CFB6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69C3645-8C81-4215-B0D3-A2CCBB57D2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A8E5EF-52FF-4765-990D-2CEE90E28C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25799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98827DFA-9947-4A41-8756-ADF93A256E8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4D664B-EDAF-424B-829D-5950E6F03BB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6E689A69-4EB7-4FE8-B5FA-F2F19FB3BCE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508E5B-2432-4AB6-935C-1074E8EB437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13827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1" y="309457"/>
            <a:ext cx="3309144" cy="1316990"/>
          </a:xfrm>
        </p:spPr>
        <p:txBody>
          <a:bodyPr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2555" y="309457"/>
            <a:ext cx="5622925" cy="6633528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21" y="1626447"/>
            <a:ext cx="3309144" cy="5316538"/>
          </a:xfrm>
        </p:spPr>
        <p:txBody>
          <a:bodyPr/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02FDF9-0C97-434F-A5E1-C24AB07C6C6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730DFA-FB1A-403D-BA23-64E826C61C7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577564-C5E5-4349-9CD2-5FFBAA0EF05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6FC03A-1D1A-42F2-8037-578907833FF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44172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17" y="5440680"/>
            <a:ext cx="6035040" cy="642303"/>
          </a:xfrm>
        </p:spPr>
        <p:txBody>
          <a:bodyPr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1517" y="694478"/>
            <a:ext cx="6035040" cy="4663440"/>
          </a:xfrm>
        </p:spPr>
        <p:txBody>
          <a:bodyPr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17" y="6082983"/>
            <a:ext cx="6035040" cy="912177"/>
          </a:xfrm>
        </p:spPr>
        <p:txBody>
          <a:bodyPr/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8C3531-6149-482A-9087-E5D2CE8828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4B1B65-89C5-4EAD-987E-57F596BFF66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2AC8F9-54FD-46F0-8D91-257D24542D4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155861-E78E-43C1-BB50-34088DEE8E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3660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2961CE7-10FD-4820-8B26-C2F561177C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5D0D078-40C4-4F14-8915-1E74C94989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8554D00-37B4-43B7-B30B-EE0465EC2FD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A8964B-725C-49DF-A0C5-B8B3A9BD1AA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0395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2340" y="314855"/>
            <a:ext cx="2263140" cy="663352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314855"/>
            <a:ext cx="6621780" cy="663352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29192C6-13C3-4CDD-ACD7-C31227C16A0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7A2B9E7-73C8-4EA0-B4D0-69EEDDBC13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6D8695F-065A-4029-939E-39E5D1ED5E2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8B169C-2A1B-4E45-A8DB-2F8762444C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22468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4855"/>
            <a:ext cx="9052560" cy="12918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02920" y="1813560"/>
            <a:ext cx="9052560" cy="5134822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446E7DA-22CA-41DF-96CA-E7FA35202A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5C27595-66F3-47CF-B4B3-92EFF0BF498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2D9F072-5AA8-4867-B40C-44741266EE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3F62A4-F0C8-4788-979E-E2D80D8563F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1760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1" i="0">
                <a:solidFill>
                  <a:srgbClr val="65659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1" i="0">
                <a:solidFill>
                  <a:srgbClr val="65659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>
            <a:extLst>
              <a:ext uri="{FF2B5EF4-FFF2-40B4-BE49-F238E27FC236}">
                <a16:creationId xmlns:a16="http://schemas.microsoft.com/office/drawing/2014/main" id="{CA5524FC-2669-47D9-82E3-15AB4550E2C0}"/>
              </a:ext>
            </a:extLst>
          </p:cNvPr>
          <p:cNvGrpSpPr>
            <a:grpSpLocks/>
          </p:cNvGrpSpPr>
          <p:nvPr/>
        </p:nvGrpSpPr>
        <p:grpSpPr bwMode="auto">
          <a:xfrm>
            <a:off x="251460" y="3274484"/>
            <a:ext cx="9471660" cy="228495"/>
            <a:chOff x="144" y="1680"/>
            <a:chExt cx="5424" cy="144"/>
          </a:xfrm>
        </p:grpSpPr>
        <p:sp>
          <p:nvSpPr>
            <p:cNvPr id="5" name="Rectangle 8">
              <a:extLst>
                <a:ext uri="{FF2B5EF4-FFF2-40B4-BE49-F238E27FC236}">
                  <a16:creationId xmlns:a16="http://schemas.microsoft.com/office/drawing/2014/main" id="{47D67BFF-8220-4E56-AA6D-A98366850CE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4" y="1680"/>
              <a:ext cx="1808" cy="14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980"/>
            </a:p>
          </p:txBody>
        </p:sp>
        <p:sp>
          <p:nvSpPr>
            <p:cNvPr id="6" name="Rectangle 9">
              <a:extLst>
                <a:ext uri="{FF2B5EF4-FFF2-40B4-BE49-F238E27FC236}">
                  <a16:creationId xmlns:a16="http://schemas.microsoft.com/office/drawing/2014/main" id="{78060AC3-3EA1-4354-80B0-8A657ED9C2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52" y="1680"/>
              <a:ext cx="1808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980"/>
            </a:p>
          </p:txBody>
        </p:sp>
        <p:sp>
          <p:nvSpPr>
            <p:cNvPr id="7" name="Rectangle 10">
              <a:extLst>
                <a:ext uri="{FF2B5EF4-FFF2-40B4-BE49-F238E27FC236}">
                  <a16:creationId xmlns:a16="http://schemas.microsoft.com/office/drawing/2014/main" id="{648E7BFC-1851-4E33-94B7-7755DD4BAA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760" y="1680"/>
              <a:ext cx="1808" cy="14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980"/>
            </a:p>
          </p:txBody>
        </p:sp>
      </p:grpSp>
      <p:sp>
        <p:nvSpPr>
          <p:cNvPr id="829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54380" y="777240"/>
            <a:ext cx="8549640" cy="2410883"/>
          </a:xfrm>
        </p:spPr>
        <p:txBody>
          <a:bodyPr/>
          <a:lstStyle>
            <a:lvl1pPr algn="ctr">
              <a:defRPr sz="63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08760" y="3706283"/>
            <a:ext cx="7040880" cy="250444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3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91D9F13-F8A3-41D2-A9D1-E627BEA484D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3B65884A-2AA0-42A4-9465-11B314F4ADE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FFEAB56-087E-4CF2-B049-384240032B5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9A5BD2-21CB-468A-B8E5-7D4172D7B88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69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261B478-08BB-41FD-98B1-80F85F69B1C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BA58421-B958-4D4B-BEFB-E7480B8831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567AD25-146B-4874-BEE0-29DCF0C010F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81789D-1EAD-4F9E-93BB-4FEBA77260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3461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544" y="4994487"/>
            <a:ext cx="8549640" cy="1543685"/>
          </a:xfrm>
        </p:spPr>
        <p:txBody>
          <a:bodyPr anchor="t"/>
          <a:lstStyle>
            <a:lvl1pPr algn="l">
              <a:defRPr sz="4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544" y="3294275"/>
            <a:ext cx="8549640" cy="1700212"/>
          </a:xfrm>
        </p:spPr>
        <p:txBody>
          <a:bodyPr anchor="b"/>
          <a:lstStyle>
            <a:lvl1pPr marL="0" indent="0">
              <a:buNone/>
              <a:defRPr sz="2200"/>
            </a:lvl1pPr>
            <a:lvl2pPr marL="502920" indent="0">
              <a:buNone/>
              <a:defRPr sz="1980"/>
            </a:lvl2pPr>
            <a:lvl3pPr marL="1005840" indent="0">
              <a:buNone/>
              <a:defRPr sz="1760"/>
            </a:lvl3pPr>
            <a:lvl4pPr marL="1508760" indent="0">
              <a:buNone/>
              <a:defRPr sz="1540"/>
            </a:lvl4pPr>
            <a:lvl5pPr marL="2011680" indent="0">
              <a:buNone/>
              <a:defRPr sz="1540"/>
            </a:lvl5pPr>
            <a:lvl6pPr marL="2514600" indent="0">
              <a:buNone/>
              <a:defRPr sz="1540"/>
            </a:lvl6pPr>
            <a:lvl7pPr marL="3017520" indent="0">
              <a:buNone/>
              <a:defRPr sz="1540"/>
            </a:lvl7pPr>
            <a:lvl8pPr marL="3520440" indent="0">
              <a:buNone/>
              <a:defRPr sz="1540"/>
            </a:lvl8pPr>
            <a:lvl9pPr marL="4023360" indent="0">
              <a:buNone/>
              <a:defRPr sz="15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8C08E28-B986-447B-BAAB-1912F488C6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826BA04-A1E1-4F3B-87C9-AA9EE8C6BB0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3E3EB8E-8DB3-4212-8F17-FF28FDE9B4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86F63D-E083-4E01-890E-CBD44964D88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693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813560"/>
            <a:ext cx="4442460" cy="5134822"/>
          </a:xfrm>
        </p:spPr>
        <p:txBody>
          <a:bodyPr/>
          <a:lstStyle>
            <a:lvl1pPr>
              <a:defRPr sz="3080"/>
            </a:lvl1pPr>
            <a:lvl2pPr>
              <a:defRPr sz="2640"/>
            </a:lvl2pPr>
            <a:lvl3pPr>
              <a:defRPr sz="2200"/>
            </a:lvl3pPr>
            <a:lvl4pPr>
              <a:defRPr sz="1980"/>
            </a:lvl4pPr>
            <a:lvl5pPr>
              <a:defRPr sz="1980"/>
            </a:lvl5pPr>
            <a:lvl6pPr>
              <a:defRPr sz="1980"/>
            </a:lvl6pPr>
            <a:lvl7pPr>
              <a:defRPr sz="1980"/>
            </a:lvl7pPr>
            <a:lvl8pPr>
              <a:defRPr sz="1980"/>
            </a:lvl8pPr>
            <a:lvl9pPr>
              <a:defRPr sz="19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020" y="1813560"/>
            <a:ext cx="4442460" cy="5134822"/>
          </a:xfrm>
        </p:spPr>
        <p:txBody>
          <a:bodyPr/>
          <a:lstStyle>
            <a:lvl1pPr>
              <a:defRPr sz="3080"/>
            </a:lvl1pPr>
            <a:lvl2pPr>
              <a:defRPr sz="2640"/>
            </a:lvl2pPr>
            <a:lvl3pPr>
              <a:defRPr sz="2200"/>
            </a:lvl3pPr>
            <a:lvl4pPr>
              <a:defRPr sz="1980"/>
            </a:lvl4pPr>
            <a:lvl5pPr>
              <a:defRPr sz="1980"/>
            </a:lvl5pPr>
            <a:lvl6pPr>
              <a:defRPr sz="1980"/>
            </a:lvl6pPr>
            <a:lvl7pPr>
              <a:defRPr sz="1980"/>
            </a:lvl7pPr>
            <a:lvl8pPr>
              <a:defRPr sz="1980"/>
            </a:lvl8pPr>
            <a:lvl9pPr>
              <a:defRPr sz="19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CB4733-8B21-4F8C-AA97-B9D591319CF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3C2404-3971-408D-AD46-D15BB92BAC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BC097-D4BE-4584-80A9-824625FD15E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7286F79-E4E5-4197-96AD-EB68610D101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652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457200" y="457200"/>
            <a:ext cx="228600" cy="2286000"/>
          </a:xfrm>
          <a:custGeom>
            <a:avLst/>
            <a:gdLst/>
            <a:ahLst/>
            <a:cxnLst/>
            <a:rect l="l" t="t" r="r" b="b"/>
            <a:pathLst>
              <a:path w="228600" h="2286000">
                <a:moveTo>
                  <a:pt x="228600" y="2286000"/>
                </a:moveTo>
                <a:lnTo>
                  <a:pt x="228600" y="0"/>
                </a:lnTo>
                <a:lnTo>
                  <a:pt x="0" y="0"/>
                </a:lnTo>
                <a:lnTo>
                  <a:pt x="0" y="2286000"/>
                </a:lnTo>
                <a:lnTo>
                  <a:pt x="228600" y="2286000"/>
                </a:lnTo>
                <a:close/>
              </a:path>
            </a:pathLst>
          </a:custGeom>
          <a:solidFill>
            <a:srgbClr val="FFCC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914400" y="1905000"/>
            <a:ext cx="8077200" cy="0"/>
          </a:xfrm>
          <a:custGeom>
            <a:avLst/>
            <a:gdLst/>
            <a:ahLst/>
            <a:cxnLst/>
            <a:rect l="l" t="t" r="r" b="b"/>
            <a:pathLst>
              <a:path w="8077200">
                <a:moveTo>
                  <a:pt x="0" y="0"/>
                </a:moveTo>
                <a:lnTo>
                  <a:pt x="8077200" y="0"/>
                </a:lnTo>
              </a:path>
            </a:pathLst>
          </a:custGeom>
          <a:ln w="19050">
            <a:solidFill>
              <a:srgbClr val="6666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457200" y="2743200"/>
            <a:ext cx="228600" cy="2286000"/>
          </a:xfrm>
          <a:custGeom>
            <a:avLst/>
            <a:gdLst/>
            <a:ahLst/>
            <a:cxnLst/>
            <a:rect l="l" t="t" r="r" b="b"/>
            <a:pathLst>
              <a:path w="228600" h="2286000">
                <a:moveTo>
                  <a:pt x="228600" y="2286000"/>
                </a:moveTo>
                <a:lnTo>
                  <a:pt x="228600" y="0"/>
                </a:lnTo>
                <a:lnTo>
                  <a:pt x="0" y="0"/>
                </a:lnTo>
                <a:lnTo>
                  <a:pt x="0" y="2286000"/>
                </a:lnTo>
                <a:lnTo>
                  <a:pt x="228600" y="228600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457200" y="5029200"/>
            <a:ext cx="228600" cy="2286000"/>
          </a:xfrm>
          <a:custGeom>
            <a:avLst/>
            <a:gdLst/>
            <a:ahLst/>
            <a:cxnLst/>
            <a:rect l="l" t="t" r="r" b="b"/>
            <a:pathLst>
              <a:path w="228600" h="2286000">
                <a:moveTo>
                  <a:pt x="228600" y="2286000"/>
                </a:moveTo>
                <a:lnTo>
                  <a:pt x="228600" y="0"/>
                </a:lnTo>
                <a:lnTo>
                  <a:pt x="0" y="0"/>
                </a:lnTo>
                <a:lnTo>
                  <a:pt x="0" y="2286000"/>
                </a:lnTo>
                <a:lnTo>
                  <a:pt x="228600" y="2286000"/>
                </a:lnTo>
                <a:close/>
              </a:path>
            </a:pathLst>
          </a:custGeom>
          <a:solidFill>
            <a:srgbClr val="6666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90767" y="791972"/>
            <a:ext cx="7276865" cy="2402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1" i="0">
                <a:solidFill>
                  <a:srgbClr val="65659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70050" y="2432050"/>
            <a:ext cx="4667250" cy="1993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F0FEDBE4-88B7-4D1A-ACC8-A332CC475C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02920" y="314855"/>
            <a:ext cx="9052560" cy="1291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A2E472A2-B6F2-4B6A-8E62-D3CFCD10A5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02920" y="1813560"/>
            <a:ext cx="9052560" cy="5134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81924" name="Rectangle 4">
            <a:extLst>
              <a:ext uri="{FF2B5EF4-FFF2-40B4-BE49-F238E27FC236}">
                <a16:creationId xmlns:a16="http://schemas.microsoft.com/office/drawing/2014/main" id="{49405B43-AF0D-4821-84FD-0CAFCB80FF6C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02920" y="7081520"/>
            <a:ext cx="2346960" cy="51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100">
                <a:latin typeface="Verdan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5" name="Rectangle 5">
            <a:extLst>
              <a:ext uri="{FF2B5EF4-FFF2-40B4-BE49-F238E27FC236}">
                <a16:creationId xmlns:a16="http://schemas.microsoft.com/office/drawing/2014/main" id="{BDF2039E-CAE7-4149-A13C-090C9662AB8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36620" y="7081520"/>
            <a:ext cx="3185160" cy="51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100">
                <a:latin typeface="Verdan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6" name="Rectangle 6">
            <a:extLst>
              <a:ext uri="{FF2B5EF4-FFF2-40B4-BE49-F238E27FC236}">
                <a16:creationId xmlns:a16="http://schemas.microsoft.com/office/drawing/2014/main" id="{4BBA74C3-77B3-418C-8877-449EBFFDF64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08520" y="7081520"/>
            <a:ext cx="2346960" cy="51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100"/>
            </a:lvl1pPr>
          </a:lstStyle>
          <a:p>
            <a:fld id="{3EC5D4DA-CF65-472D-A984-67B3F243EF6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ADB0AB97-1C4C-460E-90ED-D2DDD5DA7F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51460" cy="25908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GB" altLang="en-US" sz="2640">
              <a:latin typeface="Times New Roman" panose="02020603050405020304" pitchFamily="18" charset="0"/>
            </a:endParaRPr>
          </a:p>
        </p:txBody>
      </p:sp>
      <p:sp>
        <p:nvSpPr>
          <p:cNvPr id="1032" name="Line 8">
            <a:extLst>
              <a:ext uri="{FF2B5EF4-FFF2-40B4-BE49-F238E27FC236}">
                <a16:creationId xmlns:a16="http://schemas.microsoft.com/office/drawing/2014/main" id="{BE8F5E04-41D5-442E-A65B-762E8168FC93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920" y="1640840"/>
            <a:ext cx="888492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980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B04E88B5-567A-4FE2-90E7-2625A2749E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590800"/>
            <a:ext cx="251460" cy="2590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GB" altLang="en-US" sz="2640">
              <a:latin typeface="Times New Roman" panose="02020603050405020304" pitchFamily="18" charset="0"/>
            </a:endParaRP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D2EFCA92-7E40-4103-91AB-5AB2E6DAC4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181600"/>
            <a:ext cx="251460" cy="25908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GB" altLang="en-US" sz="264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582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  <a:ea typeface="MS PGothic" panose="020B0600070205080204" pitchFamily="34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  <a:ea typeface="MS PGothic" panose="020B0600070205080204" pitchFamily="34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  <a:ea typeface="MS PGothic" panose="020B0600070205080204" pitchFamily="34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  <a:ea typeface="MS PGothic" panose="020B0600070205080204" pitchFamily="34" charset="-128"/>
          <a:cs typeface="ＭＳ Ｐゴシック" charset="-128"/>
        </a:defRPr>
      </a:lvl5pPr>
      <a:lvl6pPr marL="502920" algn="l" rtl="0" fontAlgn="base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</a:defRPr>
      </a:lvl6pPr>
      <a:lvl7pPr marL="1005840" algn="l" rtl="0" fontAlgn="base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</a:defRPr>
      </a:lvl7pPr>
      <a:lvl8pPr marL="1508760" algn="l" rtl="0" fontAlgn="base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</a:defRPr>
      </a:lvl8pPr>
      <a:lvl9pPr marL="2011680" algn="l" rtl="0" fontAlgn="base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</a:defRPr>
      </a:lvl9pPr>
    </p:titleStyle>
    <p:bodyStyle>
      <a:lvl1pPr marL="377190" indent="-37719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p"/>
        <a:defRPr sz="308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817245" indent="-314325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n"/>
        <a:defRPr sz="264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257300" indent="-25146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p"/>
        <a:defRPr sz="22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760220" indent="-25146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263140" indent="-25146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766060" indent="-25146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3268980" indent="-25146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3771900" indent="-25146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4274820" indent="-25146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B5C4741C-154E-4AF5-BDFF-F5CE7132E6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02920" y="314855"/>
            <a:ext cx="9052560" cy="1291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81FFC98-7FBA-4939-B06A-8A74B12A39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02920" y="1813560"/>
            <a:ext cx="9052560" cy="5134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81924" name="Rectangle 4">
            <a:extLst>
              <a:ext uri="{FF2B5EF4-FFF2-40B4-BE49-F238E27FC236}">
                <a16:creationId xmlns:a16="http://schemas.microsoft.com/office/drawing/2014/main" id="{1496C411-6D1A-4122-B993-62E0E10ABED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02920" y="7081520"/>
            <a:ext cx="2346960" cy="51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100">
                <a:latin typeface="Verdan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5" name="Rectangle 5">
            <a:extLst>
              <a:ext uri="{FF2B5EF4-FFF2-40B4-BE49-F238E27FC236}">
                <a16:creationId xmlns:a16="http://schemas.microsoft.com/office/drawing/2014/main" id="{2C682A17-8082-4A41-AFA8-A9327B6E3C9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36620" y="7081520"/>
            <a:ext cx="3185160" cy="51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100">
                <a:latin typeface="Verdan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6" name="Rectangle 6">
            <a:extLst>
              <a:ext uri="{FF2B5EF4-FFF2-40B4-BE49-F238E27FC236}">
                <a16:creationId xmlns:a16="http://schemas.microsoft.com/office/drawing/2014/main" id="{B17E340D-CF3F-4188-AD74-0A602846CBD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08520" y="7081520"/>
            <a:ext cx="2346960" cy="51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100" smtClean="0"/>
            </a:lvl1pPr>
          </a:lstStyle>
          <a:p>
            <a:pPr>
              <a:defRPr/>
            </a:pPr>
            <a:fld id="{CE632109-92E2-404D-A7CD-C41BE3E3523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5CF96EC0-1682-446C-855E-FB6226FA5C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51460" cy="2590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GB" altLang="en-US" sz="2640">
              <a:latin typeface="Times New Roman" panose="02020603050405020304" pitchFamily="18" charset="0"/>
            </a:endParaRPr>
          </a:p>
        </p:txBody>
      </p:sp>
      <p:sp>
        <p:nvSpPr>
          <p:cNvPr id="1032" name="Line 8">
            <a:extLst>
              <a:ext uri="{FF2B5EF4-FFF2-40B4-BE49-F238E27FC236}">
                <a16:creationId xmlns:a16="http://schemas.microsoft.com/office/drawing/2014/main" id="{937F25F4-243E-4765-BB7F-FDD4266C4FA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920" y="1640840"/>
            <a:ext cx="888492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980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F13A55AC-9CD8-425E-AF69-11303DB926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590800"/>
            <a:ext cx="251460" cy="259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GB" altLang="en-US" sz="2640">
              <a:latin typeface="Times New Roman" panose="02020603050405020304" pitchFamily="18" charset="0"/>
            </a:endParaRP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171FF6A0-BDF8-40C7-A33B-E684881FCE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181600"/>
            <a:ext cx="251460" cy="2590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GB" altLang="en-US" sz="264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714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  <a:ea typeface="MS PGothic" panose="020B0600070205080204" pitchFamily="34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  <a:ea typeface="MS PGothic" panose="020B0600070205080204" pitchFamily="34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  <a:ea typeface="MS PGothic" panose="020B0600070205080204" pitchFamily="34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  <a:ea typeface="MS PGothic" panose="020B0600070205080204" pitchFamily="34" charset="-128"/>
          <a:cs typeface="ＭＳ Ｐゴシック" charset="-128"/>
        </a:defRPr>
      </a:lvl5pPr>
      <a:lvl6pPr marL="502920" algn="l" rtl="0" fontAlgn="base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</a:defRPr>
      </a:lvl6pPr>
      <a:lvl7pPr marL="1005840" algn="l" rtl="0" fontAlgn="base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</a:defRPr>
      </a:lvl7pPr>
      <a:lvl8pPr marL="1508760" algn="l" rtl="0" fontAlgn="base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</a:defRPr>
      </a:lvl8pPr>
      <a:lvl9pPr marL="2011680" algn="l" rtl="0" fontAlgn="base">
        <a:spcBef>
          <a:spcPct val="0"/>
        </a:spcBef>
        <a:spcAft>
          <a:spcPct val="0"/>
        </a:spcAft>
        <a:defRPr sz="4840">
          <a:solidFill>
            <a:schemeClr val="tx2"/>
          </a:solidFill>
          <a:latin typeface="Garamond" pitchFamily="18" charset="0"/>
        </a:defRPr>
      </a:lvl9pPr>
    </p:titleStyle>
    <p:bodyStyle>
      <a:lvl1pPr marL="377190" indent="-37719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p"/>
        <a:defRPr sz="308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817245" indent="-314325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n"/>
        <a:defRPr sz="264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257300" indent="-25146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p"/>
        <a:defRPr sz="22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760220" indent="-25146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263140" indent="-25146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766060" indent="-25146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3268980" indent="-25146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3771900" indent="-25146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4274820" indent="-25146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7" Type="http://schemas.openxmlformats.org/officeDocument/2006/relationships/image" Target="../media/image35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36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11" Type="http://schemas.openxmlformats.org/officeDocument/2006/relationships/image" Target="../media/image56.png"/><Relationship Id="rId5" Type="http://schemas.openxmlformats.org/officeDocument/2006/relationships/image" Target="../media/image50.pn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1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19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9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9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5800" y="3346703"/>
            <a:ext cx="2870835" cy="201295"/>
          </a:xfrm>
          <a:custGeom>
            <a:avLst/>
            <a:gdLst/>
            <a:ahLst/>
            <a:cxnLst/>
            <a:rect l="l" t="t" r="r" b="b"/>
            <a:pathLst>
              <a:path w="2870835" h="201295">
                <a:moveTo>
                  <a:pt x="2870454" y="201167"/>
                </a:moveTo>
                <a:lnTo>
                  <a:pt x="2870454" y="0"/>
                </a:lnTo>
                <a:lnTo>
                  <a:pt x="0" y="0"/>
                </a:lnTo>
                <a:lnTo>
                  <a:pt x="0" y="201167"/>
                </a:lnTo>
                <a:lnTo>
                  <a:pt x="2870454" y="201167"/>
                </a:lnTo>
                <a:close/>
              </a:path>
            </a:pathLst>
          </a:custGeom>
          <a:solidFill>
            <a:srgbClr val="FFCC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556253" y="3346703"/>
            <a:ext cx="2870200" cy="201295"/>
          </a:xfrm>
          <a:custGeom>
            <a:avLst/>
            <a:gdLst/>
            <a:ahLst/>
            <a:cxnLst/>
            <a:rect l="l" t="t" r="r" b="b"/>
            <a:pathLst>
              <a:path w="2870200" h="201295">
                <a:moveTo>
                  <a:pt x="2869692" y="201167"/>
                </a:moveTo>
                <a:lnTo>
                  <a:pt x="2869692" y="0"/>
                </a:lnTo>
                <a:lnTo>
                  <a:pt x="0" y="0"/>
                </a:lnTo>
                <a:lnTo>
                  <a:pt x="0" y="201168"/>
                </a:lnTo>
                <a:lnTo>
                  <a:pt x="2869692" y="201167"/>
                </a:lnTo>
                <a:close/>
              </a:path>
            </a:pathLst>
          </a:custGeom>
          <a:solidFill>
            <a:srgbClr val="FF99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425946" y="3346703"/>
            <a:ext cx="2870835" cy="201295"/>
          </a:xfrm>
          <a:custGeom>
            <a:avLst/>
            <a:gdLst/>
            <a:ahLst/>
            <a:cxnLst/>
            <a:rect l="l" t="t" r="r" b="b"/>
            <a:pathLst>
              <a:path w="2870834" h="201295">
                <a:moveTo>
                  <a:pt x="2870454" y="201167"/>
                </a:moveTo>
                <a:lnTo>
                  <a:pt x="2870454" y="0"/>
                </a:lnTo>
                <a:lnTo>
                  <a:pt x="0" y="0"/>
                </a:lnTo>
                <a:lnTo>
                  <a:pt x="0" y="201167"/>
                </a:lnTo>
                <a:lnTo>
                  <a:pt x="2870454" y="201167"/>
                </a:lnTo>
                <a:close/>
              </a:path>
            </a:pathLst>
          </a:custGeom>
          <a:solidFill>
            <a:srgbClr val="6666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90767" y="791972"/>
            <a:ext cx="7600833" cy="241348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" algn="ctr">
              <a:lnSpc>
                <a:spcPct val="100000"/>
              </a:lnSpc>
              <a:spcBef>
                <a:spcPts val="100"/>
              </a:spcBef>
            </a:pPr>
            <a:endParaRPr spc="-50" dirty="0"/>
          </a:p>
          <a:p>
            <a:pPr marL="13970" marR="5080" algn="ctr">
              <a:lnSpc>
                <a:spcPct val="100000"/>
              </a:lnSpc>
            </a:pPr>
            <a:r>
              <a:rPr spc="190" dirty="0"/>
              <a:t>Introduction </a:t>
            </a:r>
            <a:r>
              <a:rPr spc="50" dirty="0"/>
              <a:t>to </a:t>
            </a:r>
            <a:r>
              <a:rPr spc="65" dirty="0"/>
              <a:t>Software  </a:t>
            </a:r>
            <a:r>
              <a:rPr spc="215" dirty="0"/>
              <a:t>Engineering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081020" y="4308602"/>
            <a:ext cx="390080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latin typeface="Verdana"/>
                <a:cs typeface="Verdana"/>
              </a:rPr>
              <a:t>Formal</a:t>
            </a:r>
            <a:r>
              <a:rPr sz="3000" spc="-90" dirty="0">
                <a:latin typeface="Verdana"/>
                <a:cs typeface="Verdana"/>
              </a:rPr>
              <a:t> </a:t>
            </a:r>
            <a:r>
              <a:rPr sz="3000" dirty="0">
                <a:latin typeface="Verdana"/>
                <a:cs typeface="Verdana"/>
              </a:rPr>
              <a:t>Specification</a:t>
            </a:r>
            <a:endParaRPr sz="3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3902" y="2088895"/>
            <a:ext cx="3881754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rgbClr val="FFCC00"/>
                </a:solidFill>
                <a:latin typeface="Wingdings"/>
                <a:cs typeface="Wingdings"/>
              </a:rPr>
              <a:t></a:t>
            </a:r>
            <a:r>
              <a:rPr sz="2100" dirty="0">
                <a:solidFill>
                  <a:srgbClr val="FFCC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latin typeface="Verdana"/>
                <a:cs typeface="Verdana"/>
              </a:rPr>
              <a:t>Logical</a:t>
            </a:r>
            <a:r>
              <a:rPr sz="2800" spc="-295" dirty="0">
                <a:latin typeface="Verdana"/>
                <a:cs typeface="Verdana"/>
              </a:rPr>
              <a:t> </a:t>
            </a:r>
            <a:r>
              <a:rPr sz="2800" spc="-5" dirty="0">
                <a:latin typeface="Verdana"/>
                <a:cs typeface="Verdana"/>
              </a:rPr>
              <a:t>Connectives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51102" y="2514092"/>
            <a:ext cx="1962150" cy="901700"/>
          </a:xfrm>
          <a:prstGeom prst="rect">
            <a:avLst/>
          </a:prstGeom>
        </p:spPr>
        <p:txBody>
          <a:bodyPr vert="horz" wrap="square" lIns="0" tIns="8509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6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298450" algn="l"/>
                <a:tab pos="1384935" algn="l"/>
              </a:tabLst>
            </a:pPr>
            <a:r>
              <a:rPr sz="2400" dirty="0">
                <a:latin typeface="Verdana"/>
                <a:cs typeface="Verdana"/>
              </a:rPr>
              <a:t>and	</a:t>
            </a:r>
            <a:r>
              <a:rPr sz="2400" spc="-5" dirty="0">
                <a:latin typeface="Verdana"/>
                <a:cs typeface="Verdana"/>
              </a:rPr>
              <a:t>p</a:t>
            </a:r>
            <a:r>
              <a:rPr sz="2400" dirty="0">
                <a:latin typeface="Symbol"/>
                <a:cs typeface="Symbol"/>
              </a:rPr>
              <a:t></a:t>
            </a:r>
            <a:r>
              <a:rPr sz="2400" dirty="0">
                <a:latin typeface="Verdana"/>
                <a:cs typeface="Verdana"/>
              </a:rPr>
              <a:t>q</a:t>
            </a:r>
            <a:endParaRPr sz="2400">
              <a:latin typeface="Verdana"/>
              <a:cs typeface="Verdana"/>
            </a:endParaRPr>
          </a:p>
          <a:p>
            <a:pPr marL="298450" indent="-285750">
              <a:lnSpc>
                <a:spcPct val="100000"/>
              </a:lnSpc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298450" algn="l"/>
                <a:tab pos="1384300" algn="l"/>
              </a:tabLst>
            </a:pPr>
            <a:r>
              <a:rPr sz="2400" dirty="0">
                <a:latin typeface="Verdana"/>
                <a:cs typeface="Verdana"/>
              </a:rPr>
              <a:t>or	p</a:t>
            </a:r>
            <a:r>
              <a:rPr sz="2400" dirty="0">
                <a:latin typeface="Symbol"/>
                <a:cs typeface="Symbol"/>
              </a:rPr>
              <a:t></a:t>
            </a:r>
            <a:r>
              <a:rPr sz="2400" dirty="0">
                <a:latin typeface="Verdana"/>
                <a:cs typeface="Verdana"/>
              </a:rPr>
              <a:t>q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3902" y="3465829"/>
            <a:ext cx="4765040" cy="1852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55650" indent="-286385">
              <a:lnSpc>
                <a:spcPct val="100000"/>
              </a:lnSpc>
              <a:spcBef>
                <a:spcPts val="10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  <a:tab pos="2755265" algn="l"/>
              </a:tabLst>
            </a:pPr>
            <a:r>
              <a:rPr sz="2400" dirty="0">
                <a:latin typeface="Verdana"/>
                <a:cs typeface="Verdana"/>
              </a:rPr>
              <a:t>Implication	p=&gt;q</a:t>
            </a: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850" dirty="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Quantifiers</a:t>
            </a:r>
            <a:endParaRPr sz="2800" dirty="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55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  <a:tab pos="4584065" algn="l"/>
              </a:tabLst>
            </a:pPr>
            <a:r>
              <a:rPr sz="2400" dirty="0">
                <a:latin typeface="Verdana"/>
                <a:cs typeface="Verdana"/>
              </a:rPr>
              <a:t>Existential</a:t>
            </a:r>
            <a:r>
              <a:rPr sz="2400" spc="1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quantifier:	</a:t>
            </a:r>
            <a:r>
              <a:rPr sz="2400" dirty="0">
                <a:latin typeface="Symbol"/>
                <a:cs typeface="Symbol"/>
              </a:rPr>
              <a:t>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451102" y="5293419"/>
            <a:ext cx="6388735" cy="1199046"/>
          </a:xfrm>
          <a:prstGeom prst="rect">
            <a:avLst/>
          </a:prstGeom>
        </p:spPr>
        <p:txBody>
          <a:bodyPr vert="horz" wrap="square" lIns="0" tIns="72390" rIns="0" bIns="0" rtlCol="0">
            <a:spAutoFit/>
          </a:bodyPr>
          <a:lstStyle/>
          <a:p>
            <a:pPr marL="469265">
              <a:lnSpc>
                <a:spcPct val="100000"/>
              </a:lnSpc>
              <a:spcBef>
                <a:spcPts val="570"/>
              </a:spcBef>
            </a:pPr>
            <a:r>
              <a:rPr sz="1300" dirty="0">
                <a:solidFill>
                  <a:srgbClr val="FF9A00"/>
                </a:solidFill>
                <a:latin typeface="Wingdings"/>
                <a:cs typeface="Wingdings"/>
              </a:rPr>
              <a:t></a:t>
            </a:r>
            <a:r>
              <a:rPr sz="1300" dirty="0">
                <a:solidFill>
                  <a:srgbClr val="FF9A00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Verdana"/>
                <a:cs typeface="Verdana"/>
              </a:rPr>
              <a:t>One of the </a:t>
            </a:r>
            <a:r>
              <a:rPr sz="2000" spc="-10" dirty="0">
                <a:latin typeface="Verdana"/>
                <a:cs typeface="Verdana"/>
              </a:rPr>
              <a:t>books </a:t>
            </a:r>
            <a:r>
              <a:rPr sz="2000" spc="-5" dirty="0">
                <a:latin typeface="Verdana"/>
                <a:cs typeface="Verdana"/>
              </a:rPr>
              <a:t>is red </a:t>
            </a:r>
            <a:r>
              <a:rPr sz="2000" dirty="0">
                <a:latin typeface="Symbol"/>
                <a:cs typeface="Symbol"/>
              </a:rPr>
              <a:t></a:t>
            </a:r>
            <a:r>
              <a:rPr sz="2000" dirty="0">
                <a:latin typeface="Verdana"/>
                <a:cs typeface="Verdana"/>
              </a:rPr>
              <a:t>b</a:t>
            </a:r>
            <a:r>
              <a:rPr sz="2000" dirty="0">
                <a:latin typeface="Symbol"/>
                <a:cs typeface="Symbol"/>
              </a:rPr>
              <a:t>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Verdana"/>
                <a:cs typeface="Verdana"/>
              </a:rPr>
              <a:t>Book ●</a:t>
            </a:r>
            <a:r>
              <a:rPr sz="2000" spc="-31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isRed(b)</a:t>
            </a:r>
            <a:endParaRPr sz="2000" dirty="0">
              <a:latin typeface="Verdana"/>
              <a:cs typeface="Verdana"/>
            </a:endParaRPr>
          </a:p>
          <a:p>
            <a:pPr marL="298450" indent="-285750">
              <a:lnSpc>
                <a:spcPct val="100000"/>
              </a:lnSpc>
              <a:spcBef>
                <a:spcPts val="56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298450" algn="l"/>
              </a:tabLst>
            </a:pPr>
            <a:r>
              <a:rPr sz="2400" dirty="0">
                <a:latin typeface="Verdana"/>
                <a:cs typeface="Verdana"/>
              </a:rPr>
              <a:t>Universal quantifier: </a:t>
            </a:r>
            <a:r>
              <a:rPr sz="2400" dirty="0">
                <a:latin typeface="Symbol"/>
                <a:cs typeface="Symbol"/>
              </a:rPr>
              <a:t></a:t>
            </a:r>
          </a:p>
          <a:p>
            <a:pPr marL="469265">
              <a:lnSpc>
                <a:spcPct val="100000"/>
              </a:lnSpc>
              <a:spcBef>
                <a:spcPts val="475"/>
              </a:spcBef>
            </a:pPr>
            <a:r>
              <a:rPr sz="1300" dirty="0">
                <a:solidFill>
                  <a:srgbClr val="FF9A00"/>
                </a:solidFill>
                <a:latin typeface="Wingdings"/>
                <a:cs typeface="Wingdings"/>
              </a:rPr>
              <a:t></a:t>
            </a:r>
            <a:r>
              <a:rPr sz="1300" dirty="0">
                <a:solidFill>
                  <a:srgbClr val="FF9A00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Symbol"/>
                <a:cs typeface="Symbol"/>
              </a:rPr>
              <a:t></a:t>
            </a:r>
            <a:r>
              <a:rPr sz="2000" spc="-5" dirty="0">
                <a:latin typeface="Verdana"/>
                <a:cs typeface="Verdana"/>
              </a:rPr>
              <a:t>s </a:t>
            </a:r>
            <a:r>
              <a:rPr sz="2000" spc="-5" dirty="0">
                <a:latin typeface="Symbol"/>
                <a:cs typeface="Symbol"/>
              </a:rPr>
              <a:t>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Verdana"/>
                <a:cs typeface="Verdana"/>
              </a:rPr>
              <a:t>Student ●</a:t>
            </a:r>
            <a:r>
              <a:rPr sz="2000" spc="-33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Submit(s)</a:t>
            </a:r>
            <a:endParaRPr lang="en-US" sz="2000" spc="-5" dirty="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04102" y="2232152"/>
            <a:ext cx="2579370" cy="756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926465" algn="l"/>
                <a:tab pos="1840864" algn="l"/>
              </a:tabLst>
            </a:pPr>
            <a:r>
              <a:rPr sz="2400" dirty="0">
                <a:latin typeface="Times New Roman"/>
                <a:cs typeface="Times New Roman"/>
              </a:rPr>
              <a:t>p	q	p</a:t>
            </a:r>
            <a:r>
              <a:rPr sz="2400" spc="-9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=&gt;q  true	true	true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04102" y="2962147"/>
            <a:ext cx="600710" cy="11214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true  false  false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18397" y="2962147"/>
            <a:ext cx="600710" cy="11214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false  true  false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232715" y="2962147"/>
            <a:ext cx="600710" cy="11214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false  true  true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324600" y="2667000"/>
            <a:ext cx="2819400" cy="0"/>
          </a:xfrm>
          <a:custGeom>
            <a:avLst/>
            <a:gdLst/>
            <a:ahLst/>
            <a:cxnLst/>
            <a:rect l="l" t="t" r="r" b="b"/>
            <a:pathLst>
              <a:path w="2819400">
                <a:moveTo>
                  <a:pt x="0" y="0"/>
                </a:moveTo>
                <a:lnTo>
                  <a:pt x="2819400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7083298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-15" dirty="0">
                <a:latin typeface="Gill Sans MT"/>
                <a:cs typeface="Gill Sans MT"/>
              </a:rPr>
              <a:t>Predicates </a:t>
            </a:r>
            <a:r>
              <a:rPr lang="en-US" sz="4400" b="0" spc="-45" dirty="0">
                <a:latin typeface="Gill Sans MT"/>
                <a:cs typeface="Gill Sans MT"/>
              </a:rPr>
              <a:t>and quantifiers</a:t>
            </a:r>
            <a:endParaRPr sz="4400" dirty="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57400"/>
            <a:ext cx="8302498" cy="3206005"/>
          </a:xfrm>
          <a:prstGeom prst="rect">
            <a:avLst/>
          </a:prstGeom>
        </p:spPr>
        <p:txBody>
          <a:bodyPr vert="horz" wrap="square" lIns="0" tIns="45719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359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lang="en-US" sz="2400" dirty="0">
                <a:latin typeface="Verdana"/>
                <a:cs typeface="Verdana"/>
              </a:rPr>
              <a:t>Example:</a:t>
            </a:r>
            <a:endParaRPr sz="2400" dirty="0">
              <a:latin typeface="Verdana"/>
              <a:cs typeface="Verdana"/>
            </a:endParaRPr>
          </a:p>
          <a:p>
            <a:pPr marL="755650" marR="5080" lvl="1" indent="-285750">
              <a:lnSpc>
                <a:spcPts val="2170"/>
              </a:lnSpc>
              <a:spcBef>
                <a:spcPts val="47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Let Student </a:t>
            </a:r>
            <a:r>
              <a:rPr sz="2000" spc="-10" dirty="0">
                <a:latin typeface="Verdana"/>
                <a:cs typeface="Verdana"/>
              </a:rPr>
              <a:t>stand </a:t>
            </a:r>
            <a:r>
              <a:rPr sz="2000" spc="-5" dirty="0">
                <a:latin typeface="Verdana"/>
                <a:cs typeface="Verdana"/>
              </a:rPr>
              <a:t>for the set of all </a:t>
            </a:r>
            <a:r>
              <a:rPr sz="2000" spc="-10" dirty="0">
                <a:latin typeface="Verdana"/>
                <a:cs typeface="Verdana"/>
              </a:rPr>
              <a:t>students</a:t>
            </a:r>
            <a:endParaRPr lang="en-US" sz="2000" spc="-10" dirty="0">
              <a:latin typeface="Verdana"/>
              <a:cs typeface="Verdana"/>
            </a:endParaRPr>
          </a:p>
          <a:p>
            <a:pPr marL="755650" marR="5080" lvl="1" indent="-285750">
              <a:lnSpc>
                <a:spcPts val="2170"/>
              </a:lnSpc>
              <a:spcBef>
                <a:spcPts val="47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lang="en-US" sz="2000" spc="-10" dirty="0">
                <a:latin typeface="Verdana"/>
                <a:cs typeface="Verdana"/>
              </a:rPr>
              <a:t>L</a:t>
            </a:r>
            <a:r>
              <a:rPr sz="2000" spc="-10" dirty="0">
                <a:latin typeface="Verdana"/>
                <a:cs typeface="Verdana"/>
              </a:rPr>
              <a:t>et  </a:t>
            </a:r>
            <a:r>
              <a:rPr sz="2000" spc="-5" dirty="0">
                <a:latin typeface="Verdana"/>
                <a:cs typeface="Verdana"/>
              </a:rPr>
              <a:t>Submit(x) stand for x </a:t>
            </a:r>
            <a:r>
              <a:rPr lang="en-US" sz="2000" spc="-5" dirty="0">
                <a:latin typeface="Verdana"/>
                <a:cs typeface="Verdana"/>
              </a:rPr>
              <a:t>must </a:t>
            </a:r>
            <a:r>
              <a:rPr sz="2000" spc="-5" dirty="0">
                <a:latin typeface="Verdana"/>
                <a:cs typeface="Verdana"/>
              </a:rPr>
              <a:t>hand in</a:t>
            </a:r>
            <a:r>
              <a:rPr sz="2000" spc="3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homework.</a:t>
            </a:r>
            <a:endParaRPr lang="en-US" sz="2000" spc="-5" dirty="0">
              <a:latin typeface="Verdana"/>
              <a:cs typeface="Verdana"/>
            </a:endParaRPr>
          </a:p>
          <a:p>
            <a:pPr marL="755650" marR="5080" lvl="1" indent="-285750">
              <a:lnSpc>
                <a:spcPts val="2170"/>
              </a:lnSpc>
              <a:spcBef>
                <a:spcPts val="47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endParaRPr lang="en-US" sz="2000" spc="-5" dirty="0">
              <a:latin typeface="Verdana"/>
              <a:cs typeface="Verdana"/>
            </a:endParaRPr>
          </a:p>
          <a:p>
            <a:pPr marL="755650" marR="5080" lvl="1" indent="-285750">
              <a:lnSpc>
                <a:spcPts val="2170"/>
              </a:lnSpc>
              <a:spcBef>
                <a:spcPts val="47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lang="en-US" sz="2000" spc="-5" dirty="0">
                <a:latin typeface="Verdana"/>
                <a:cs typeface="Verdana"/>
              </a:rPr>
              <a:t>An expression stating that every student must hand in homework</a:t>
            </a:r>
            <a:endParaRPr sz="2000" dirty="0">
              <a:latin typeface="Verdana"/>
              <a:cs typeface="Verdana"/>
            </a:endParaRPr>
          </a:p>
          <a:p>
            <a:pPr marR="370840" algn="ctr">
              <a:lnSpc>
                <a:spcPct val="100000"/>
              </a:lnSpc>
              <a:spcBef>
                <a:spcPts val="240"/>
              </a:spcBef>
            </a:pPr>
            <a:r>
              <a:rPr sz="2400" spc="-5" dirty="0">
                <a:latin typeface="Symbol"/>
                <a:cs typeface="Symbol"/>
              </a:rPr>
              <a:t></a:t>
            </a:r>
            <a:r>
              <a:rPr sz="2400" spc="-5" dirty="0">
                <a:latin typeface="Verdana"/>
                <a:cs typeface="Verdana"/>
              </a:rPr>
              <a:t>s </a:t>
            </a:r>
            <a:r>
              <a:rPr sz="2400" dirty="0">
                <a:latin typeface="Symbol"/>
                <a:cs typeface="Symbol"/>
              </a:rPr>
              <a:t>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Verdana"/>
                <a:cs typeface="Verdana"/>
              </a:rPr>
              <a:t>Student ●</a:t>
            </a:r>
            <a:r>
              <a:rPr sz="2400" spc="-37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Submit(s)</a:t>
            </a:r>
            <a:endParaRPr lang="en-US" sz="2400" dirty="0">
              <a:latin typeface="Verdana"/>
              <a:cs typeface="Verdana"/>
            </a:endParaRPr>
          </a:p>
          <a:p>
            <a:pPr marR="370840" algn="ctr">
              <a:lnSpc>
                <a:spcPct val="100000"/>
              </a:lnSpc>
              <a:spcBef>
                <a:spcPts val="240"/>
              </a:spcBef>
            </a:pPr>
            <a:endParaRPr sz="2400" dirty="0">
              <a:latin typeface="Verdana"/>
              <a:cs typeface="Verdana"/>
            </a:endParaRPr>
          </a:p>
          <a:p>
            <a:pPr marL="355600" marR="102235" indent="-342900">
              <a:lnSpc>
                <a:spcPts val="2590"/>
              </a:lnSpc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endParaRPr lang="en-US" altLang="en-US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8683498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altLang="en-US" sz="3200" b="0" dirty="0">
                <a:latin typeface="Verdana" panose="020B0604030504040204" pitchFamily="34" charset="0"/>
                <a:ea typeface="Verdana" panose="020B0604030504040204" pitchFamily="34" charset="0"/>
              </a:rPr>
              <a:t>Set comprehension- </a:t>
            </a:r>
            <a:r>
              <a:rPr sz="3200" b="0" spc="-15" dirty="0">
                <a:latin typeface="Gill Sans MT"/>
                <a:cs typeface="Gill Sans MT"/>
              </a:rPr>
              <a:t>Predicates </a:t>
            </a:r>
            <a:r>
              <a:rPr sz="3200" b="0" spc="-45" dirty="0">
                <a:latin typeface="Gill Sans MT"/>
                <a:cs typeface="Gill Sans MT"/>
              </a:rPr>
              <a:t>to </a:t>
            </a:r>
            <a:r>
              <a:rPr sz="3200" b="0" spc="45" dirty="0">
                <a:latin typeface="Gill Sans MT"/>
                <a:cs typeface="Gill Sans MT"/>
              </a:rPr>
              <a:t>define</a:t>
            </a:r>
            <a:r>
              <a:rPr sz="3200" b="0" spc="-265" dirty="0">
                <a:latin typeface="Gill Sans MT"/>
                <a:cs typeface="Gill Sans MT"/>
              </a:rPr>
              <a:t> </a:t>
            </a:r>
            <a:r>
              <a:rPr sz="3200" b="0" spc="-85" dirty="0">
                <a:latin typeface="Gill Sans MT"/>
                <a:cs typeface="Gill Sans MT"/>
              </a:rPr>
              <a:t>Sets</a:t>
            </a:r>
            <a:endParaRPr sz="3200" dirty="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26227"/>
            <a:ext cx="8759698" cy="5152692"/>
          </a:xfrm>
          <a:prstGeom prst="rect">
            <a:avLst/>
          </a:prstGeom>
        </p:spPr>
        <p:txBody>
          <a:bodyPr vert="horz" wrap="square" lIns="0" tIns="45719" rIns="0" bIns="0" rtlCol="0">
            <a:spAutoFit/>
          </a:bodyPr>
          <a:lstStyle/>
          <a:p>
            <a:pPr marL="355600" indent="-342900">
              <a:spcBef>
                <a:spcPts val="359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lang="en-US" altLang="en-US" sz="2400" u="sng" dirty="0">
                <a:latin typeface="Verdana" panose="020B0604030504040204" pitchFamily="34" charset="0"/>
                <a:ea typeface="Verdana" panose="020B0604030504040204" pitchFamily="34" charset="0"/>
              </a:rPr>
              <a:t>Set comprehension: </a:t>
            </a:r>
            <a:r>
              <a:rPr lang="en-US" altLang="en-US" sz="2400" dirty="0">
                <a:latin typeface="Verdana" panose="020B0604030504040204" pitchFamily="34" charset="0"/>
                <a:ea typeface="Verdana" panose="020B0604030504040204" pitchFamily="34" charset="0"/>
              </a:rPr>
              <a:t>Given any non-empty set s, we can define a new set by considering only those elements of s that satisfy some property p. </a:t>
            </a:r>
          </a:p>
          <a:p>
            <a:pPr marL="355600" indent="-342900">
              <a:spcBef>
                <a:spcPts val="359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endParaRPr lang="en-US" altLang="en-US" sz="2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55600" indent="-342900">
              <a:spcBef>
                <a:spcPts val="359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lang="en-US" altLang="en-US" sz="2400" dirty="0">
                <a:latin typeface="Verdana" panose="020B0604030504040204" pitchFamily="34" charset="0"/>
                <a:ea typeface="Verdana" panose="020B0604030504040204" pitchFamily="34" charset="0"/>
              </a:rPr>
              <a:t>The set of elements x in A that satisfy predicate p:</a:t>
            </a:r>
          </a:p>
          <a:p>
            <a:pPr>
              <a:lnSpc>
                <a:spcPct val="100000"/>
              </a:lnSpc>
              <a:spcBef>
                <a:spcPts val="30"/>
              </a:spcBef>
            </a:pPr>
            <a:r>
              <a:rPr lang="en-US" sz="3100" dirty="0">
                <a:latin typeface="Verdana"/>
                <a:cs typeface="Verdana"/>
              </a:rPr>
              <a:t>                        {x : A | p}</a:t>
            </a:r>
          </a:p>
          <a:p>
            <a:pPr marL="355600" marR="102235" indent="-342900">
              <a:lnSpc>
                <a:spcPts val="2590"/>
              </a:lnSpc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endParaRPr lang="en-US" sz="2400" dirty="0">
              <a:latin typeface="Verdana"/>
              <a:cs typeface="Verdana"/>
            </a:endParaRPr>
          </a:p>
          <a:p>
            <a:pPr marL="355600" marR="102235" indent="-342900">
              <a:lnSpc>
                <a:spcPts val="2590"/>
              </a:lnSpc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I</a:t>
            </a:r>
            <a:r>
              <a:rPr lang="en-US" sz="2400" dirty="0">
                <a:latin typeface="Verdana"/>
                <a:cs typeface="Verdana"/>
              </a:rPr>
              <a:t>f</a:t>
            </a:r>
            <a:r>
              <a:rPr sz="2400" dirty="0">
                <a:latin typeface="Verdana"/>
                <a:cs typeface="Verdana"/>
              </a:rPr>
              <a:t> we are interested in some  expression</a:t>
            </a:r>
            <a:r>
              <a:rPr lang="en-US" sz="2400" dirty="0">
                <a:latin typeface="Verdana"/>
                <a:cs typeface="Verdana"/>
              </a:rPr>
              <a:t> (e) </a:t>
            </a:r>
            <a:r>
              <a:rPr sz="2400" dirty="0">
                <a:latin typeface="Verdana"/>
                <a:cs typeface="Verdana"/>
              </a:rPr>
              <a:t>formed from the values satisfying the predicate</a:t>
            </a:r>
            <a:r>
              <a:rPr lang="en-US" sz="2400" dirty="0">
                <a:latin typeface="Verdana"/>
                <a:cs typeface="Verdana"/>
              </a:rPr>
              <a:t> p</a:t>
            </a:r>
            <a:r>
              <a:rPr sz="2400" dirty="0">
                <a:latin typeface="Verdana"/>
                <a:cs typeface="Verdana"/>
              </a:rPr>
              <a:t>, and not in the values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themselves</a:t>
            </a:r>
            <a:r>
              <a:rPr lang="en-US" sz="2400" dirty="0">
                <a:latin typeface="Verdana"/>
                <a:cs typeface="Verdana"/>
              </a:rPr>
              <a:t>:    </a:t>
            </a:r>
          </a:p>
          <a:p>
            <a:pPr marL="12700" marR="102235">
              <a:lnSpc>
                <a:spcPts val="2590"/>
              </a:lnSpc>
              <a:buClr>
                <a:srgbClr val="FFCC00"/>
              </a:buClr>
              <a:buSzPct val="75000"/>
              <a:tabLst>
                <a:tab pos="354965" algn="l"/>
                <a:tab pos="355600" algn="l"/>
              </a:tabLst>
            </a:pPr>
            <a:r>
              <a:rPr lang="en-US" sz="2400" dirty="0">
                <a:latin typeface="Verdana"/>
                <a:cs typeface="Verdana"/>
              </a:rPr>
              <a:t>                { x : A | p ● e }</a:t>
            </a:r>
          </a:p>
          <a:p>
            <a:pPr marL="755650" marR="213995" lvl="1" indent="-285750">
              <a:lnSpc>
                <a:spcPct val="90100"/>
              </a:lnSpc>
              <a:spcBef>
                <a:spcPts val="409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lang="en-US" sz="2000" spc="-5" dirty="0">
                <a:latin typeface="Verdana"/>
                <a:cs typeface="Verdana"/>
              </a:rPr>
              <a:t>e.g. Let Person be the set of people in town. The set of addresses of persons who drive a red car:</a:t>
            </a:r>
            <a:endParaRPr lang="en-US" sz="200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  <a:tabLst>
                <a:tab pos="2345055" algn="l"/>
              </a:tabLst>
            </a:pPr>
            <a:r>
              <a:rPr lang="en-US" sz="2400" i="1" dirty="0">
                <a:latin typeface="Verdana"/>
                <a:cs typeface="Verdana"/>
              </a:rPr>
              <a:t>{ x </a:t>
            </a:r>
            <a:r>
              <a:rPr lang="en-US" sz="2400" dirty="0">
                <a:latin typeface="Verdana"/>
                <a:cs typeface="Verdana"/>
              </a:rPr>
              <a:t>:</a:t>
            </a:r>
            <a:r>
              <a:rPr lang="en-US" sz="2400" spc="5" dirty="0">
                <a:latin typeface="Verdana"/>
                <a:cs typeface="Verdana"/>
              </a:rPr>
              <a:t> </a:t>
            </a:r>
            <a:r>
              <a:rPr lang="en-US" sz="2400" i="1" dirty="0">
                <a:latin typeface="Verdana"/>
                <a:cs typeface="Verdana"/>
              </a:rPr>
              <a:t>Person</a:t>
            </a:r>
            <a:r>
              <a:rPr lang="en-US" sz="2400" i="1" spc="5" dirty="0">
                <a:latin typeface="Verdana"/>
                <a:cs typeface="Verdana"/>
              </a:rPr>
              <a:t> </a:t>
            </a:r>
            <a:r>
              <a:rPr lang="en-US" sz="2400" i="1" dirty="0">
                <a:latin typeface="Verdana"/>
                <a:cs typeface="Verdana"/>
              </a:rPr>
              <a:t>|	x </a:t>
            </a:r>
            <a:r>
              <a:rPr lang="en-US" sz="2400" dirty="0">
                <a:latin typeface="Verdana"/>
                <a:cs typeface="Verdana"/>
              </a:rPr>
              <a:t>drives a red car ●</a:t>
            </a:r>
            <a:r>
              <a:rPr lang="en-US" sz="2400" spc="-45" dirty="0">
                <a:latin typeface="Verdana"/>
                <a:cs typeface="Verdana"/>
              </a:rPr>
              <a:t> </a:t>
            </a:r>
            <a:r>
              <a:rPr lang="en-US" sz="2400" i="1" dirty="0">
                <a:latin typeface="Verdana"/>
                <a:cs typeface="Verdana"/>
              </a:rPr>
              <a:t>address(x)}</a:t>
            </a:r>
            <a:endParaRPr lang="en-US" sz="24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682858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323532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-85" dirty="0">
                <a:latin typeface="Gill Sans MT"/>
                <a:cs typeface="Gill Sans MT"/>
              </a:rPr>
              <a:t>Sets </a:t>
            </a:r>
            <a:r>
              <a:rPr sz="4400" b="0" spc="100" dirty="0">
                <a:latin typeface="Gill Sans MT"/>
                <a:cs typeface="Gill Sans MT"/>
              </a:rPr>
              <a:t>of</a:t>
            </a:r>
            <a:r>
              <a:rPr sz="4400" b="0" spc="-155" dirty="0">
                <a:latin typeface="Gill Sans MT"/>
                <a:cs typeface="Gill Sans MT"/>
              </a:rPr>
              <a:t> </a:t>
            </a:r>
            <a:r>
              <a:rPr sz="4400" b="0" spc="75" dirty="0">
                <a:latin typeface="Gill Sans MT"/>
                <a:cs typeface="Gill Sans MT"/>
              </a:rPr>
              <a:t>Tuples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47825" y="2165095"/>
            <a:ext cx="8258809" cy="52655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5244" indent="-342900">
              <a:lnSpc>
                <a:spcPct val="100000"/>
              </a:lnSpc>
              <a:spcBef>
                <a:spcPts val="10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Pairs </a:t>
            </a:r>
            <a:r>
              <a:rPr sz="2800" spc="-5" dirty="0">
                <a:latin typeface="Verdana"/>
                <a:cs typeface="Verdana"/>
              </a:rPr>
              <a:t>where </a:t>
            </a:r>
            <a:r>
              <a:rPr sz="2800" dirty="0">
                <a:latin typeface="Verdana"/>
                <a:cs typeface="Verdana"/>
              </a:rPr>
              <a:t>the objects play a different</a:t>
            </a:r>
            <a:r>
              <a:rPr sz="2800" spc="-5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role  and might be of different kind. </a:t>
            </a:r>
            <a:endParaRPr lang="en-US" sz="2800" dirty="0">
              <a:latin typeface="Verdana"/>
              <a:cs typeface="Verdana"/>
            </a:endParaRPr>
          </a:p>
          <a:p>
            <a:pPr marL="812800" marR="55244" lvl="1" indent="-342900">
              <a:spcBef>
                <a:spcPts val="10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More  precisely ordered pairs having first and  second</a:t>
            </a:r>
            <a:r>
              <a:rPr sz="2400" spc="-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component.</a:t>
            </a:r>
            <a:endParaRPr sz="2800" dirty="0">
              <a:latin typeface="Verdana"/>
              <a:cs typeface="Verdana"/>
            </a:endParaRPr>
          </a:p>
          <a:p>
            <a:pPr marL="355600" marR="421005" indent="-342900">
              <a:lnSpc>
                <a:spcPct val="100000"/>
              </a:lnSpc>
              <a:spcBef>
                <a:spcPts val="68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Set </a:t>
            </a:r>
            <a:r>
              <a:rPr sz="2800" spc="-5" dirty="0">
                <a:latin typeface="Verdana"/>
                <a:cs typeface="Verdana"/>
              </a:rPr>
              <a:t>of ordered pairs </a:t>
            </a:r>
            <a:endParaRPr lang="en-US" sz="2800" spc="-5" dirty="0">
              <a:latin typeface="Verdana"/>
              <a:cs typeface="Verdana"/>
            </a:endParaRPr>
          </a:p>
          <a:p>
            <a:pPr marL="12700" marR="421005">
              <a:lnSpc>
                <a:spcPct val="100000"/>
              </a:lnSpc>
              <a:spcBef>
                <a:spcPts val="685"/>
              </a:spcBef>
              <a:buClr>
                <a:srgbClr val="FFCC00"/>
              </a:buClr>
              <a:buSzPct val="75000"/>
              <a:tabLst>
                <a:tab pos="355600" algn="l"/>
              </a:tabLst>
            </a:pPr>
            <a:r>
              <a:rPr lang="en-US" sz="2800" spc="-5" dirty="0">
                <a:latin typeface="Verdana"/>
                <a:cs typeface="Verdana"/>
              </a:rPr>
              <a:t>(like </a:t>
            </a:r>
            <a:r>
              <a:rPr lang="en-US" sz="2800" dirty="0">
                <a:latin typeface="Verdana"/>
                <a:cs typeface="Verdana"/>
              </a:rPr>
              <a:t>a </a:t>
            </a:r>
            <a:r>
              <a:rPr lang="en-US" sz="2800" spc="-5" dirty="0">
                <a:latin typeface="Verdana"/>
                <a:cs typeface="Verdana"/>
              </a:rPr>
              <a:t>table with two  </a:t>
            </a:r>
            <a:r>
              <a:rPr lang="en-US" sz="2800" dirty="0">
                <a:latin typeface="Verdana"/>
                <a:cs typeface="Verdana"/>
              </a:rPr>
              <a:t>columns)</a:t>
            </a:r>
          </a:p>
          <a:p>
            <a:pPr marL="755650" marR="725805" lvl="1" indent="-285750">
              <a:lnSpc>
                <a:spcPct val="100000"/>
              </a:lnSpc>
              <a:spcBef>
                <a:spcPts val="58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  <a:tab pos="6136640" algn="l"/>
              </a:tabLst>
            </a:pPr>
            <a:r>
              <a:rPr lang="en-US" sz="2400" dirty="0">
                <a:latin typeface="Verdana"/>
                <a:cs typeface="Verdana"/>
              </a:rPr>
              <a:t>C&amp;C</a:t>
            </a:r>
            <a:r>
              <a:rPr lang="en-US" sz="2400" spc="5" dirty="0">
                <a:latin typeface="Verdana"/>
                <a:cs typeface="Verdana"/>
              </a:rPr>
              <a:t> </a:t>
            </a:r>
            <a:r>
              <a:rPr lang="en-US" sz="2400" dirty="0">
                <a:latin typeface="Verdana"/>
                <a:cs typeface="Verdana"/>
              </a:rPr>
              <a:t>==</a:t>
            </a:r>
            <a:r>
              <a:rPr lang="en-US" sz="2400" spc="5" dirty="0">
                <a:latin typeface="Verdana"/>
                <a:cs typeface="Verdana"/>
              </a:rPr>
              <a:t> </a:t>
            </a:r>
            <a:r>
              <a:rPr lang="en-US" sz="2400" dirty="0">
                <a:latin typeface="Verdana"/>
                <a:cs typeface="Verdana"/>
              </a:rPr>
              <a:t>{(USA,</a:t>
            </a:r>
            <a:r>
              <a:rPr lang="en-US" sz="2400" spc="5" dirty="0">
                <a:latin typeface="Verdana"/>
                <a:cs typeface="Verdana"/>
              </a:rPr>
              <a:t> </a:t>
            </a:r>
            <a:r>
              <a:rPr lang="en-US" sz="2400" dirty="0">
                <a:latin typeface="Verdana"/>
                <a:cs typeface="Verdana"/>
              </a:rPr>
              <a:t>Washington</a:t>
            </a:r>
            <a:r>
              <a:rPr lang="en-US" sz="2400" spc="5" dirty="0">
                <a:latin typeface="Verdana"/>
                <a:cs typeface="Verdana"/>
              </a:rPr>
              <a:t> </a:t>
            </a:r>
            <a:r>
              <a:rPr lang="en-US" sz="2400" dirty="0">
                <a:latin typeface="Verdana"/>
                <a:cs typeface="Verdana"/>
              </a:rPr>
              <a:t>DC),	(</a:t>
            </a:r>
            <a:r>
              <a:rPr lang="en-US" sz="2400" dirty="0" err="1">
                <a:latin typeface="Verdana"/>
                <a:cs typeface="Verdana"/>
              </a:rPr>
              <a:t>Turkiye</a:t>
            </a:r>
            <a:r>
              <a:rPr lang="en-US" sz="2400" dirty="0">
                <a:latin typeface="Verdana"/>
                <a:cs typeface="Verdana"/>
              </a:rPr>
              <a:t>,  Ankara), (UK, London), ...</a:t>
            </a:r>
            <a:r>
              <a:rPr lang="en-US" sz="2400" spc="5" dirty="0">
                <a:latin typeface="Verdana"/>
                <a:cs typeface="Verdana"/>
              </a:rPr>
              <a:t> </a:t>
            </a:r>
            <a:r>
              <a:rPr lang="en-US" sz="2400" dirty="0">
                <a:latin typeface="Verdana"/>
                <a:cs typeface="Verdana"/>
              </a:rPr>
              <a:t>}</a:t>
            </a:r>
          </a:p>
          <a:p>
            <a:pPr marL="755650" lvl="1" indent="-285750">
              <a:lnSpc>
                <a:spcPct val="100000"/>
              </a:lnSpc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lang="en-US" sz="2400" dirty="0">
                <a:latin typeface="Verdana"/>
                <a:cs typeface="Verdana"/>
              </a:rPr>
              <a:t>set of (country, city)</a:t>
            </a:r>
            <a:r>
              <a:rPr lang="en-US" sz="2400" spc="5" dirty="0">
                <a:latin typeface="Verdana"/>
                <a:cs typeface="Verdana"/>
              </a:rPr>
              <a:t> </a:t>
            </a:r>
            <a:r>
              <a:rPr lang="en-US" sz="2400" dirty="0">
                <a:latin typeface="Verdana"/>
                <a:cs typeface="Verdana"/>
              </a:rPr>
              <a:t>pairs.</a:t>
            </a:r>
          </a:p>
          <a:p>
            <a:pPr marL="755650" marR="5080" lvl="1" indent="-285750">
              <a:lnSpc>
                <a:spcPct val="100000"/>
              </a:lnSpc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lang="en-US" sz="2400" spc="-5" dirty="0">
                <a:latin typeface="Verdana"/>
                <a:cs typeface="Verdana"/>
              </a:rPr>
              <a:t>C&amp;C == {</a:t>
            </a:r>
            <a:r>
              <a:rPr lang="en-US" sz="2400" i="1" spc="-5" dirty="0">
                <a:latin typeface="Verdana"/>
                <a:cs typeface="Verdana"/>
              </a:rPr>
              <a:t>co</a:t>
            </a:r>
            <a:r>
              <a:rPr lang="en-US" sz="2400" spc="-5" dirty="0">
                <a:latin typeface="Verdana"/>
                <a:cs typeface="Verdana"/>
              </a:rPr>
              <a:t>: </a:t>
            </a:r>
            <a:r>
              <a:rPr lang="en-US" sz="2400" dirty="0">
                <a:latin typeface="Verdana"/>
                <a:cs typeface="Verdana"/>
              </a:rPr>
              <a:t>country; </a:t>
            </a:r>
            <a:r>
              <a:rPr lang="en-US" sz="2400" i="1" spc="-5" dirty="0">
                <a:latin typeface="Verdana"/>
                <a:cs typeface="Verdana"/>
              </a:rPr>
              <a:t>ca</a:t>
            </a:r>
            <a:r>
              <a:rPr lang="en-US" sz="2400" spc="-5" dirty="0">
                <a:latin typeface="Verdana"/>
                <a:cs typeface="Verdana"/>
              </a:rPr>
              <a:t>: </a:t>
            </a:r>
            <a:r>
              <a:rPr lang="en-US" sz="2400" dirty="0">
                <a:latin typeface="Verdana"/>
                <a:cs typeface="Verdana"/>
              </a:rPr>
              <a:t>city | </a:t>
            </a:r>
            <a:r>
              <a:rPr lang="en-US" sz="2400" i="1" spc="-5" dirty="0">
                <a:latin typeface="Verdana"/>
                <a:cs typeface="Verdana"/>
              </a:rPr>
              <a:t>ca </a:t>
            </a:r>
            <a:r>
              <a:rPr lang="en-US" sz="2400" dirty="0">
                <a:latin typeface="Verdana"/>
                <a:cs typeface="Verdana"/>
              </a:rPr>
              <a:t>is the seat of  government of</a:t>
            </a:r>
            <a:r>
              <a:rPr lang="en-US" sz="2400" spc="5" dirty="0">
                <a:latin typeface="Verdana"/>
                <a:cs typeface="Verdana"/>
              </a:rPr>
              <a:t> </a:t>
            </a:r>
            <a:r>
              <a:rPr lang="en-US" sz="2400" i="1" dirty="0">
                <a:latin typeface="Verdana"/>
                <a:cs typeface="Verdana"/>
              </a:rPr>
              <a:t>co</a:t>
            </a:r>
            <a:r>
              <a:rPr lang="en-US" sz="2400" dirty="0">
                <a:latin typeface="Verdana"/>
                <a:cs typeface="Verdana"/>
              </a:rPr>
              <a:t>}</a:t>
            </a:r>
          </a:p>
          <a:p>
            <a:pPr marL="12700" marR="421005">
              <a:lnSpc>
                <a:spcPct val="100000"/>
              </a:lnSpc>
              <a:spcBef>
                <a:spcPts val="685"/>
              </a:spcBef>
              <a:buClr>
                <a:srgbClr val="FFCC00"/>
              </a:buClr>
              <a:buSzPct val="75000"/>
              <a:tabLst>
                <a:tab pos="355600" algn="l"/>
              </a:tabLst>
            </a:pPr>
            <a:r>
              <a:rPr lang="en-US" sz="2800" spc="-5" dirty="0">
                <a:latin typeface="Verdana"/>
                <a:cs typeface="Verdana"/>
              </a:rPr>
              <a:t> </a:t>
            </a:r>
            <a:endParaRPr sz="24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40D3D-354C-41A3-9466-A7246CB6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83" y="457200"/>
            <a:ext cx="7600833" cy="1600438"/>
          </a:xfrm>
        </p:spPr>
        <p:txBody>
          <a:bodyPr/>
          <a:lstStyle/>
          <a:p>
            <a:r>
              <a:rPr lang="en-US" b="0" dirty="0"/>
              <a:t>Cartesian product and Relations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1847C0D3-35DC-4BEA-8FF3-95EB28B8C726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066800" y="2133600"/>
                <a:ext cx="8686800" cy="5170646"/>
              </a:xfrm>
            </p:spPr>
            <p:txBody>
              <a:bodyPr/>
              <a:lstStyle/>
              <a:p>
                <a:r>
                  <a:rPr lang="en-US" altLang="en-US" sz="2400" b="1" dirty="0"/>
                  <a:t>A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relation</a:t>
                </a:r>
                <a:r>
                  <a:rPr lang="en-US" altLang="en-US" sz="2400" b="1" dirty="0"/>
                  <a:t> is set ordered pairs.</a:t>
                </a:r>
              </a:p>
              <a:p>
                <a:endParaRPr lang="en-US" altLang="en-US" sz="2400" b="1" dirty="0"/>
              </a:p>
              <a:p>
                <a:r>
                  <a:rPr lang="en-US" altLang="en-US" sz="2400" b="1" dirty="0">
                    <a:solidFill>
                      <a:srgbClr val="FF0000"/>
                    </a:solidFill>
                  </a:rPr>
                  <a:t>Cartesian</a:t>
                </a:r>
                <a:r>
                  <a:rPr lang="en-US" altLang="en-US" sz="2400" b="1" dirty="0"/>
                  <a:t> product </a:t>
                </a:r>
                <a:r>
                  <a:rPr lang="en-US" altLang="en-US" sz="2400" dirty="0"/>
                  <a:t>of two sets are the set of </a:t>
                </a:r>
                <a:r>
                  <a:rPr lang="en-US" altLang="en-US" sz="2400" b="1" dirty="0"/>
                  <a:t>all</a:t>
                </a:r>
                <a:r>
                  <a:rPr lang="en-US" altLang="en-US" sz="2400" dirty="0"/>
                  <a:t> ordered pairs</a:t>
                </a:r>
                <a:r>
                  <a:rPr lang="en-US" altLang="en-US" sz="2400" b="1" dirty="0"/>
                  <a:t>.</a:t>
                </a:r>
              </a:p>
              <a:p>
                <a:endParaRPr lang="en-US" altLang="en-US" sz="2400" b="1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400" dirty="0"/>
                  <a:t>Example:  A={ red, white}    B={1,2,3}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4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400" dirty="0"/>
                  <a:t>Cartesian product</a:t>
                </a:r>
              </a:p>
              <a:p>
                <a:r>
                  <a:rPr lang="en-US" altLang="en-US" sz="2400" dirty="0"/>
                  <a:t> </a:t>
                </a:r>
                <a:r>
                  <a:rPr lang="en-US" altLang="en-US" sz="2400" dirty="0" err="1"/>
                  <a:t>AxB</a:t>
                </a:r>
                <a:r>
                  <a:rPr lang="en-US" altLang="en-US" sz="2400" dirty="0"/>
                  <a:t>={ (red,1), (red,2),(red,3),(white,1),(white,2), (white,3)}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400" b="1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400" dirty="0"/>
                  <a:t>R1= { (red,1), (white,3), (white,1)} is a Relation</a:t>
                </a:r>
                <a:endParaRPr lang="en-US" altLang="en-US" sz="2400" b="1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400" dirty="0"/>
                  <a:t>R2= { (red,1), (white,3)} is a Relation</a:t>
                </a:r>
                <a:endParaRPr lang="en-US" altLang="en-US" sz="2400" b="1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400" dirty="0"/>
                  <a:t>R3= { (red,3), (white,2), (white,1)} is a Relation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4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400" dirty="0"/>
                  <a:t>A relation is a subset of a cartesian product. 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R1</a:t>
                </a:r>
                <a14:m>
                  <m:oMath xmlns:m="http://schemas.openxmlformats.org/officeDocument/2006/math">
                    <m:r>
                      <a:rPr lang="en-US" alt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r>
                      <a:rPr lang="en-US" alt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𝐴𝑥𝐵</m:t>
                    </m:r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1847C0D3-35DC-4BEA-8FF3-95EB28B8C7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066800" y="2133600"/>
                <a:ext cx="8686800" cy="5170646"/>
              </a:xfrm>
              <a:blipFill>
                <a:blip r:embed="rId2"/>
                <a:stretch>
                  <a:fillRect l="-2105" t="-1651" b="-27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6681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40D3D-354C-41A3-9466-A7246CB6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83" y="457200"/>
            <a:ext cx="7600833" cy="1600438"/>
          </a:xfrm>
        </p:spPr>
        <p:txBody>
          <a:bodyPr/>
          <a:lstStyle/>
          <a:p>
            <a:r>
              <a:rPr lang="en-US" b="0" dirty="0"/>
              <a:t>Cartesian product and Relations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1847C0D3-35DC-4BEA-8FF3-95EB28B8C726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330324" y="2378095"/>
                <a:ext cx="8118475" cy="5601533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Let A and  be two sets.  Then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800" dirty="0"/>
              </a:p>
              <a:p>
                <a:r>
                  <a:rPr lang="en-US" altLang="en-US" sz="2800" dirty="0"/>
                  <a:t>                            X</a:t>
                </a:r>
                <a14:m>
                  <m:oMath xmlns:m="http://schemas.openxmlformats.org/officeDocument/2006/math">
                    <m:r>
                      <a:rPr lang="en-US" alt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  <m:r>
                      <a:rPr lang="en-US" alt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altLang="en-US" sz="2800" dirty="0"/>
                  <a:t> </a:t>
                </a:r>
              </a:p>
              <a:p>
                <a:r>
                  <a:rPr lang="en-US" altLang="en-US" sz="2800" dirty="0"/>
                  <a:t> denotes the set of </a:t>
                </a:r>
                <a:r>
                  <a:rPr lang="en-US" altLang="en-US" sz="2800" b="1" dirty="0"/>
                  <a:t>all</a:t>
                </a:r>
                <a:r>
                  <a:rPr lang="en-US" altLang="en-US" sz="2800" dirty="0"/>
                  <a:t> relations between X and Y.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8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i.e. 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8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Any element of X</a:t>
                </a:r>
                <a14:m>
                  <m:oMath xmlns:m="http://schemas.openxmlformats.org/officeDocument/2006/math">
                    <m:r>
                      <a:rPr lang="en-US" alt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  <m:r>
                      <a:rPr lang="en-US" alt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altLang="en-US" sz="2800" dirty="0"/>
                  <a:t> is a relation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8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8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Previous example: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R1 </a:t>
                </a:r>
                <a14:m>
                  <m:oMath xmlns:m="http://schemas.openxmlformats.org/officeDocument/2006/math">
                    <m:r>
                      <a:rPr lang="en-US" alt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↔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altLang="en-US" sz="2800" dirty="0"/>
                  <a:t>     and R1 </a:t>
                </a:r>
                <a14:m>
                  <m:oMath xmlns:m="http://schemas.openxmlformats.org/officeDocument/2006/math">
                    <m:r>
                      <a:rPr lang="en-US" alt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altLang="en-US" sz="28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1847C0D3-35DC-4BEA-8FF3-95EB28B8C7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330324" y="2378095"/>
                <a:ext cx="8118475" cy="5601533"/>
              </a:xfrm>
              <a:blipFill>
                <a:blip r:embed="rId3"/>
                <a:stretch>
                  <a:fillRect l="-2402" t="-19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99D9479E-A76B-4101-BA06-9787E4E9A737}"/>
              </a:ext>
            </a:extLst>
          </p:cNvPr>
          <p:cNvGrpSpPr/>
          <p:nvPr/>
        </p:nvGrpSpPr>
        <p:grpSpPr>
          <a:xfrm>
            <a:off x="3276600" y="4343400"/>
            <a:ext cx="3886200" cy="787400"/>
            <a:chOff x="3657600" y="3398848"/>
            <a:chExt cx="3886200" cy="787400"/>
          </a:xfrm>
        </p:grpSpPr>
        <p:pic>
          <p:nvPicPr>
            <p:cNvPr id="5" name="Picture 5">
              <a:extLst>
                <a:ext uri="{FF2B5EF4-FFF2-40B4-BE49-F238E27FC236}">
                  <a16:creationId xmlns:a16="http://schemas.microsoft.com/office/drawing/2014/main" id="{4F1474DC-BCD3-48DB-B0F3-129758905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57600" y="3398848"/>
              <a:ext cx="3886200" cy="787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4E49B02-9A4A-4AB4-8AC3-42342E4C389E}"/>
                </a:ext>
              </a:extLst>
            </p:cNvPr>
            <p:cNvSpPr/>
            <p:nvPr/>
          </p:nvSpPr>
          <p:spPr>
            <a:xfrm>
              <a:off x="5105400" y="3602048"/>
              <a:ext cx="3048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26992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>
            <a:extLst>
              <a:ext uri="{FF2B5EF4-FFF2-40B4-BE49-F238E27FC236}">
                <a16:creationId xmlns:a16="http://schemas.microsoft.com/office/drawing/2014/main" id="{DAF2004B-9D07-4A8A-B694-BCDA797F77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90767" y="791972"/>
            <a:ext cx="7600833" cy="800219"/>
          </a:xfrm>
        </p:spPr>
        <p:txBody>
          <a:bodyPr/>
          <a:lstStyle/>
          <a:p>
            <a:r>
              <a:rPr lang="en-US" altLang="en-US"/>
              <a:t>Relations and ordered pairs</a:t>
            </a:r>
          </a:p>
        </p:txBody>
      </p:sp>
      <p:sp>
        <p:nvSpPr>
          <p:cNvPr id="37891" name="Content Placeholder 2">
            <a:extLst>
              <a:ext uri="{FF2B5EF4-FFF2-40B4-BE49-F238E27FC236}">
                <a16:creationId xmlns:a16="http://schemas.microsoft.com/office/drawing/2014/main" id="{50030A9E-BF73-48C0-8415-17E4E0BB302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90600" y="2432050"/>
            <a:ext cx="8077200" cy="861774"/>
          </a:xfrm>
        </p:spPr>
        <p:txBody>
          <a:bodyPr/>
          <a:lstStyle/>
          <a:p>
            <a:r>
              <a:rPr lang="en-US" altLang="en-US" sz="2800" dirty="0"/>
              <a:t>The set of relations                                 </a:t>
            </a:r>
            <a:r>
              <a:rPr lang="en-US" altLang="en-US" sz="2800" i="1" dirty="0"/>
              <a:t>is the set of sets of pairs</a:t>
            </a:r>
            <a:endParaRPr lang="en-US" altLang="en-US" sz="2800" dirty="0"/>
          </a:p>
        </p:txBody>
      </p:sp>
      <p:pic>
        <p:nvPicPr>
          <p:cNvPr id="37892" name="Picture 3">
            <a:extLst>
              <a:ext uri="{FF2B5EF4-FFF2-40B4-BE49-F238E27FC236}">
                <a16:creationId xmlns:a16="http://schemas.microsoft.com/office/drawing/2014/main" id="{2D6B8D34-E172-4995-B3CE-BC54815AC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405968"/>
            <a:ext cx="2766060" cy="441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4">
            <a:extLst>
              <a:ext uri="{FF2B5EF4-FFF2-40B4-BE49-F238E27FC236}">
                <a16:creationId xmlns:a16="http://schemas.microsoft.com/office/drawing/2014/main" id="{25D48C36-883E-4844-BD27-97C8148DA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140" y="3341370"/>
            <a:ext cx="8521700" cy="1718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Slide Number Placeholder 5">
            <a:extLst>
              <a:ext uri="{FF2B5EF4-FFF2-40B4-BE49-F238E27FC236}">
                <a16:creationId xmlns:a16="http://schemas.microsoft.com/office/drawing/2014/main" id="{26E954D4-6127-440E-AE0A-FE46B4454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000" kern="1200" smtClean="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8D915F5-9796-4862-A856-822A5D22353A}" type="slidenum">
              <a:rPr lang="en-US" altLang="en-US" smtClean="0"/>
              <a:pPr>
                <a:defRPr/>
              </a:pPr>
              <a:t>16</a:t>
            </a:fld>
            <a:endParaRPr lang="en-US" altLang="en-US"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6245098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4400" b="0" spc="165" dirty="0" err="1">
                <a:latin typeface="Gill Sans MT"/>
                <a:cs typeface="Gill Sans MT"/>
              </a:rPr>
              <a:t>Maplet</a:t>
            </a:r>
            <a:r>
              <a:rPr lang="en-US" sz="4400" b="0" spc="165" dirty="0">
                <a:latin typeface="Gill Sans MT"/>
                <a:cs typeface="Gill Sans MT"/>
              </a:rPr>
              <a:t> notation</a:t>
            </a:r>
            <a:endParaRPr sz="4400" dirty="0">
              <a:latin typeface="Gill Sans MT"/>
              <a:cs typeface="Gill Sans M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object 6"/>
              <p:cNvSpPr txBox="1"/>
              <p:nvPr/>
            </p:nvSpPr>
            <p:spPr>
              <a:xfrm>
                <a:off x="841502" y="2012238"/>
                <a:ext cx="8162925" cy="3861954"/>
              </a:xfrm>
              <a:prstGeom prst="rect">
                <a:avLst/>
              </a:prstGeom>
            </p:spPr>
            <p:txBody>
              <a:bodyPr vert="horz" wrap="square" lIns="0" tIns="55244" rIns="0" bIns="0" rtlCol="0">
                <a:spAutoFit/>
              </a:bodyPr>
              <a:lstStyle/>
              <a:p>
                <a:pPr marL="508000" indent="-343535">
                  <a:lnSpc>
                    <a:spcPct val="100000"/>
                  </a:lnSpc>
                  <a:spcBef>
                    <a:spcPts val="434"/>
                  </a:spcBef>
                  <a:buClr>
                    <a:srgbClr val="FFCC00"/>
                  </a:buClr>
                  <a:buSzPct val="75000"/>
                  <a:buFont typeface="Wingdings"/>
                  <a:buChar char=""/>
                  <a:tabLst>
                    <a:tab pos="508000" algn="l"/>
                    <a:tab pos="5652770" algn="l"/>
                  </a:tabLst>
                </a:pPr>
                <a:r>
                  <a:rPr lang="en-US" sz="2800" spc="-5" dirty="0">
                    <a:latin typeface="Verdana"/>
                    <a:cs typeface="Verdana"/>
                  </a:rPr>
                  <a:t>A notation for the elements of  relations</a:t>
                </a:r>
              </a:p>
              <a:p>
                <a:pPr marL="508000" indent="-343535">
                  <a:lnSpc>
                    <a:spcPct val="100000"/>
                  </a:lnSpc>
                  <a:spcBef>
                    <a:spcPts val="434"/>
                  </a:spcBef>
                  <a:buClr>
                    <a:srgbClr val="FFCC00"/>
                  </a:buClr>
                  <a:buSzPct val="75000"/>
                  <a:buFont typeface="Wingdings"/>
                  <a:buChar char=""/>
                  <a:tabLst>
                    <a:tab pos="508000" algn="l"/>
                    <a:tab pos="5652770" algn="l"/>
                  </a:tabLst>
                </a:pPr>
                <a:endParaRPr lang="en-US" sz="2800" spc="-5" dirty="0">
                  <a:latin typeface="Verdana"/>
                  <a:cs typeface="Verdana"/>
                </a:endParaRPr>
              </a:p>
              <a:p>
                <a:pPr marL="508000" indent="-343535">
                  <a:lnSpc>
                    <a:spcPct val="100000"/>
                  </a:lnSpc>
                  <a:spcBef>
                    <a:spcPts val="434"/>
                  </a:spcBef>
                  <a:buClr>
                    <a:srgbClr val="FFCC00"/>
                  </a:buClr>
                  <a:buSzPct val="75000"/>
                  <a:buFont typeface="Wingdings"/>
                  <a:buChar char=""/>
                  <a:tabLst>
                    <a:tab pos="508000" algn="l"/>
                    <a:tab pos="5652770" algn="l"/>
                  </a:tabLst>
                </a:pPr>
                <a:r>
                  <a:rPr lang="en-US" sz="2800" spc="-5" dirty="0">
                    <a:latin typeface="Verdana"/>
                    <a:cs typeface="Verdana"/>
                  </a:rPr>
                  <a:t>x</a:t>
                </a:r>
                <a14:m>
                  <m:oMath xmlns:m="http://schemas.openxmlformats.org/officeDocument/2006/math">
                    <m:r>
                      <a:rPr lang="en-US" sz="2800" i="1" spc="-5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</m:t>
                    </m:r>
                    <m:r>
                      <a:rPr lang="en-US" sz="2800" b="0" i="1" spc="-5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𝑦</m:t>
                    </m:r>
                    <m:r>
                      <a:rPr lang="en-US" sz="2800" b="0" i="1" spc="-5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 </m:t>
                    </m:r>
                  </m:oMath>
                </a14:m>
                <a:r>
                  <a:rPr lang="en-US" sz="2800" spc="-5" dirty="0">
                    <a:latin typeface="Verdana"/>
                    <a:cs typeface="Verdana"/>
                  </a:rPr>
                  <a:t> means “x maps to y”</a:t>
                </a:r>
              </a:p>
              <a:p>
                <a:pPr marL="508000" indent="-343535">
                  <a:lnSpc>
                    <a:spcPct val="100000"/>
                  </a:lnSpc>
                  <a:spcBef>
                    <a:spcPts val="434"/>
                  </a:spcBef>
                  <a:buClr>
                    <a:srgbClr val="FFCC00"/>
                  </a:buClr>
                  <a:buSzPct val="75000"/>
                  <a:buFont typeface="Wingdings"/>
                  <a:buChar char=""/>
                  <a:tabLst>
                    <a:tab pos="508000" algn="l"/>
                    <a:tab pos="5652770" algn="l"/>
                  </a:tabLst>
                </a:pPr>
                <a:endParaRPr lang="en-US" sz="2800" spc="-5" dirty="0">
                  <a:latin typeface="Verdana"/>
                  <a:cs typeface="Verdana"/>
                </a:endParaRPr>
              </a:p>
              <a:p>
                <a:pPr marL="508000" indent="-343535">
                  <a:lnSpc>
                    <a:spcPct val="100000"/>
                  </a:lnSpc>
                  <a:spcBef>
                    <a:spcPts val="434"/>
                  </a:spcBef>
                  <a:buClr>
                    <a:srgbClr val="FFCC00"/>
                  </a:buClr>
                  <a:buSzPct val="75000"/>
                  <a:buFont typeface="Wingdings"/>
                  <a:buChar char=""/>
                  <a:tabLst>
                    <a:tab pos="508000" algn="l"/>
                    <a:tab pos="5652770" algn="l"/>
                  </a:tabLst>
                </a:pPr>
                <a:r>
                  <a:rPr lang="en-US" sz="2800" spc="-5" dirty="0">
                    <a:latin typeface="Verdana"/>
                    <a:cs typeface="Verdana"/>
                  </a:rPr>
                  <a:t>R1={(red </a:t>
                </a:r>
                <a14:m>
                  <m:oMath xmlns:m="http://schemas.openxmlformats.org/officeDocument/2006/math">
                    <m:r>
                      <a:rPr lang="en-US" sz="28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800" spc="-5" dirty="0">
                    <a:latin typeface="Verdana"/>
                    <a:cs typeface="Verdana"/>
                  </a:rPr>
                  <a:t>1),(white </a:t>
                </a:r>
                <a14:m>
                  <m:oMath xmlns:m="http://schemas.openxmlformats.org/officeDocument/2006/math">
                    <m:r>
                      <a:rPr lang="en-US" sz="28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</m:t>
                    </m:r>
                    <m:r>
                      <a:rPr lang="en-US" sz="2800" b="0" i="0" spc="-5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3</m:t>
                    </m:r>
                  </m:oMath>
                </a14:m>
                <a:r>
                  <a:rPr lang="en-US" sz="2800" spc="-5" dirty="0">
                    <a:latin typeface="Verdana"/>
                    <a:cs typeface="Verdana"/>
                  </a:rPr>
                  <a:t>),(white </a:t>
                </a:r>
                <a14:m>
                  <m:oMath xmlns:m="http://schemas.openxmlformats.org/officeDocument/2006/math">
                    <m:r>
                      <a:rPr lang="en-US" sz="28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800" spc="-5" dirty="0">
                    <a:latin typeface="Verdana"/>
                    <a:cs typeface="Verdana"/>
                  </a:rPr>
                  <a:t>1)}</a:t>
                </a:r>
              </a:p>
              <a:p>
                <a:pPr marL="508000" indent="-343535">
                  <a:lnSpc>
                    <a:spcPct val="100000"/>
                  </a:lnSpc>
                  <a:spcBef>
                    <a:spcPts val="434"/>
                  </a:spcBef>
                  <a:buClr>
                    <a:srgbClr val="FFCC00"/>
                  </a:buClr>
                  <a:buSzPct val="75000"/>
                  <a:buFont typeface="Wingdings"/>
                  <a:buChar char=""/>
                  <a:tabLst>
                    <a:tab pos="508000" algn="l"/>
                    <a:tab pos="5652770" algn="l"/>
                  </a:tabLst>
                </a:pPr>
                <a:endParaRPr lang="en-US" sz="2800" spc="-5" dirty="0">
                  <a:latin typeface="Verdana"/>
                  <a:cs typeface="Verdana"/>
                </a:endParaRPr>
              </a:p>
              <a:p>
                <a:pPr marL="164465">
                  <a:spcBef>
                    <a:spcPts val="434"/>
                  </a:spcBef>
                  <a:buClr>
                    <a:srgbClr val="FFCC00"/>
                  </a:buClr>
                  <a:buSzPct val="75000"/>
                  <a:tabLst>
                    <a:tab pos="508000" algn="l"/>
                    <a:tab pos="5652770" algn="l"/>
                  </a:tabLst>
                </a:pPr>
                <a:r>
                  <a:rPr lang="en-US" sz="2800" spc="-5" dirty="0">
                    <a:latin typeface="Verdana"/>
                    <a:cs typeface="Verdana"/>
                  </a:rPr>
                  <a:t>instead of </a:t>
                </a:r>
                <a:r>
                  <a:rPr lang="en-US" altLang="en-US" sz="2800" dirty="0"/>
                  <a:t>R1= { (red,1), (white,3), (white,1)}</a:t>
                </a:r>
              </a:p>
              <a:p>
                <a:pPr marL="164465">
                  <a:lnSpc>
                    <a:spcPct val="100000"/>
                  </a:lnSpc>
                  <a:spcBef>
                    <a:spcPts val="434"/>
                  </a:spcBef>
                  <a:buClr>
                    <a:srgbClr val="FFCC00"/>
                  </a:buClr>
                  <a:buSzPct val="75000"/>
                  <a:tabLst>
                    <a:tab pos="508000" algn="l"/>
                    <a:tab pos="5652770" algn="l"/>
                  </a:tabLst>
                </a:pPr>
                <a:endParaRPr sz="2800" dirty="0">
                  <a:latin typeface="Verdana"/>
                  <a:cs typeface="Verdana"/>
                </a:endParaRPr>
              </a:p>
            </p:txBody>
          </p:sp>
        </mc:Choice>
        <mc:Fallback xmlns="">
          <p:sp>
            <p:nvSpPr>
              <p:cNvPr id="6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502" y="2012238"/>
                <a:ext cx="8162925" cy="3861954"/>
              </a:xfrm>
              <a:prstGeom prst="rect">
                <a:avLst/>
              </a:prstGeom>
              <a:blipFill>
                <a:blip r:embed="rId2"/>
                <a:stretch>
                  <a:fillRect l="-597" t="-14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5E16C-470B-46EE-9557-78E6FD8D4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767" y="791972"/>
            <a:ext cx="7600833" cy="80021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81D2DB-72E3-422E-BC96-3F1C65AF8C44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219200" y="1981200"/>
                <a:ext cx="7397750" cy="6647974"/>
              </a:xfrm>
            </p:spPr>
            <p:txBody>
              <a:bodyPr/>
              <a:lstStyle/>
              <a:p>
                <a:r>
                  <a:rPr lang="en-US" sz="2400" dirty="0"/>
                  <a:t>Drivers={</a:t>
                </a:r>
                <a:r>
                  <a:rPr lang="en-US" sz="2400" dirty="0" err="1"/>
                  <a:t>helen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indra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jim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kate</a:t>
                </a:r>
                <a:r>
                  <a:rPr lang="en-US" sz="2400" dirty="0"/>
                  <a:t>}</a:t>
                </a:r>
              </a:p>
              <a:p>
                <a:r>
                  <a:rPr lang="en-US" sz="2400" dirty="0"/>
                  <a:t>Cars={alfa, beetle, </a:t>
                </a:r>
                <a:r>
                  <a:rPr lang="en-US" sz="2400" dirty="0" err="1"/>
                  <a:t>cortina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dolerean</a:t>
                </a:r>
                <a:r>
                  <a:rPr lang="en-US" sz="2400" dirty="0"/>
                  <a:t>}</a:t>
                </a:r>
              </a:p>
              <a:p>
                <a:r>
                  <a:rPr lang="en-US" sz="2400" dirty="0"/>
                  <a:t>Figure shows the relation  owns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dirty="0"/>
                  <a:t> Drivers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US" sz="2400" dirty="0"/>
                  <a:t> Cars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Write down the owns relation using </a:t>
                </a:r>
                <a:r>
                  <a:rPr lang="en-US" sz="2400" dirty="0" err="1"/>
                  <a:t>maplet</a:t>
                </a:r>
                <a:r>
                  <a:rPr lang="en-US" sz="2400" dirty="0"/>
                  <a:t> notation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81D2DB-72E3-422E-BC96-3F1C65AF8C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19200" y="1981200"/>
                <a:ext cx="7397750" cy="6647974"/>
              </a:xfrm>
              <a:blipFill>
                <a:blip r:embed="rId2"/>
                <a:stretch>
                  <a:fillRect l="-2471" t="-12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4">
            <a:extLst>
              <a:ext uri="{FF2B5EF4-FFF2-40B4-BE49-F238E27FC236}">
                <a16:creationId xmlns:a16="http://schemas.microsoft.com/office/drawing/2014/main" id="{51DE20DF-8293-4C7C-B5A6-63E2CBBFF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3886200"/>
            <a:ext cx="4876800" cy="325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651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>
            <a:extLst>
              <a:ext uri="{FF2B5EF4-FFF2-40B4-BE49-F238E27FC236}">
                <a16:creationId xmlns:a16="http://schemas.microsoft.com/office/drawing/2014/main" id="{E63D9B87-A3EE-4BA3-829E-1D2F26C076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90767" y="791972"/>
            <a:ext cx="7600833" cy="800219"/>
          </a:xfrm>
        </p:spPr>
        <p:txBody>
          <a:bodyPr/>
          <a:lstStyle/>
          <a:p>
            <a:r>
              <a:rPr lang="en-US" altLang="en-US"/>
              <a:t>Domain and range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63" name="Content Placeholder 2">
                <a:extLst>
                  <a:ext uri="{FF2B5EF4-FFF2-40B4-BE49-F238E27FC236}">
                    <a16:creationId xmlns:a16="http://schemas.microsoft.com/office/drawing/2014/main" id="{0A7C6A93-65B7-432D-9CAB-995721880179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1066800" y="2013821"/>
                <a:ext cx="8153400" cy="5539978"/>
              </a:xfrm>
            </p:spPr>
            <p:txBody>
              <a:bodyPr/>
              <a:lstStyle/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US" altLang="en-US" sz="24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If </a:t>
                </a:r>
                <a:r>
                  <a:rPr lang="en-US" altLang="en-US" sz="2400" i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R is a relation of type          ,   then the domain of R is the set of elements in X mapped to something in Y :</a:t>
                </a:r>
              </a:p>
              <a:p>
                <a:endParaRPr lang="en-US" altLang="en-US" sz="2400" i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endParaRPr lang="en-US" altLang="en-US" sz="2400" i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en-US" sz="2400" i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 example: </a:t>
                </a:r>
                <a:r>
                  <a:rPr lang="en-US" sz="2400" spc="-5" dirty="0">
                    <a:latin typeface="Verdana"/>
                    <a:cs typeface="Verdana"/>
                  </a:rPr>
                  <a:t>R1={(red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1),(white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</m:t>
                    </m:r>
                    <m:r>
                      <a:rPr lang="en-US" sz="2400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3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),(white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1)}</a:t>
                </a:r>
              </a:p>
              <a:p>
                <a:r>
                  <a:rPr lang="en-US" sz="2400" spc="-5" dirty="0">
                    <a:latin typeface="Verdana"/>
                    <a:cs typeface="Verdana"/>
                  </a:rPr>
                  <a:t>                </a:t>
                </a:r>
              </a:p>
              <a:p>
                <a:r>
                  <a:rPr lang="en-US" sz="2400" spc="-5" dirty="0">
                    <a:latin typeface="Verdana"/>
                    <a:cs typeface="Verdana"/>
                  </a:rPr>
                  <a:t>   </a:t>
                </a:r>
                <a:r>
                  <a:rPr lang="en-US" sz="2400" spc="-5" dirty="0" err="1">
                    <a:latin typeface="Verdana"/>
                    <a:cs typeface="Verdana"/>
                  </a:rPr>
                  <a:t>dom</a:t>
                </a:r>
                <a:r>
                  <a:rPr lang="en-US" sz="2400" spc="-5" dirty="0">
                    <a:latin typeface="Verdana"/>
                    <a:cs typeface="Verdana"/>
                  </a:rPr>
                  <a:t> R1={</a:t>
                </a:r>
                <a:r>
                  <a:rPr lang="en-US" sz="2400" spc="-5" dirty="0" err="1">
                    <a:latin typeface="Verdana"/>
                    <a:cs typeface="Verdana"/>
                  </a:rPr>
                  <a:t>red,white</a:t>
                </a:r>
                <a:r>
                  <a:rPr lang="en-US" sz="2400" spc="-5" dirty="0">
                    <a:latin typeface="Verdana"/>
                    <a:cs typeface="Verdana"/>
                  </a:rPr>
                  <a:t>}</a:t>
                </a:r>
                <a:endParaRPr lang="en-US" altLang="en-US" sz="2400" i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endParaRPr lang="en-US" altLang="en-US" sz="2400" i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US" altLang="en-US" sz="2400" i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The range of R is the set of elements of Y to which some element of X is mapped:</a:t>
                </a: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endParaRPr lang="en-US" altLang="en-US" sz="2400" i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endParaRPr lang="en-US" altLang="en-US" sz="2400" i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US" altLang="en-US" sz="2400" i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Example: ran R1 ={1,3}</a:t>
                </a:r>
              </a:p>
              <a:p>
                <a:endParaRPr lang="en-US" altLang="en-US" sz="2400" i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40963" name="Content Placeholder 2">
                <a:extLst>
                  <a:ext uri="{FF2B5EF4-FFF2-40B4-BE49-F238E27FC236}">
                    <a16:creationId xmlns:a16="http://schemas.microsoft.com/office/drawing/2014/main" id="{0A7C6A93-65B7-432D-9CAB-9957218801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6800" y="2013821"/>
                <a:ext cx="8153400" cy="5539978"/>
              </a:xfrm>
              <a:blipFill>
                <a:blip r:embed="rId2"/>
                <a:stretch>
                  <a:fillRect l="-2093" t="-1650" r="-33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64" name="Picture 3">
            <a:extLst>
              <a:ext uri="{FF2B5EF4-FFF2-40B4-BE49-F238E27FC236}">
                <a16:creationId xmlns:a16="http://schemas.microsoft.com/office/drawing/2014/main" id="{4E3B03CE-559E-4BBE-9171-CB6933C0A7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1183" y="1944235"/>
            <a:ext cx="1133316" cy="516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5" name="Picture 4">
            <a:extLst>
              <a:ext uri="{FF2B5EF4-FFF2-40B4-BE49-F238E27FC236}">
                <a16:creationId xmlns:a16="http://schemas.microsoft.com/office/drawing/2014/main" id="{95D64EFE-9B50-484E-AB5C-8F2CEAE18F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323681"/>
            <a:ext cx="5085080" cy="474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6" name="Picture 5">
            <a:extLst>
              <a:ext uri="{FF2B5EF4-FFF2-40B4-BE49-F238E27FC236}">
                <a16:creationId xmlns:a16="http://schemas.microsoft.com/office/drawing/2014/main" id="{4D6C8CE4-5731-4B22-A98E-D3D2834735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5975001"/>
            <a:ext cx="5001260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480885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150" dirty="0">
                <a:latin typeface="Gill Sans MT"/>
                <a:cs typeface="Gill Sans MT"/>
              </a:rPr>
              <a:t>Formal</a:t>
            </a:r>
            <a:r>
              <a:rPr sz="4400" b="0" spc="-175" dirty="0">
                <a:latin typeface="Gill Sans MT"/>
                <a:cs typeface="Gill Sans MT"/>
              </a:rPr>
              <a:t> </a:t>
            </a:r>
            <a:r>
              <a:rPr sz="4400" b="0" spc="75" dirty="0">
                <a:latin typeface="Gill Sans MT"/>
                <a:cs typeface="Gill Sans MT"/>
              </a:rPr>
              <a:t>Specification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38604"/>
            <a:ext cx="7990840" cy="4037965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354965" marR="79375" indent="-342900">
              <a:lnSpc>
                <a:spcPts val="1930"/>
              </a:lnSpc>
              <a:spcBef>
                <a:spcPts val="55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000" spc="-10" dirty="0">
                <a:latin typeface="Verdana"/>
                <a:cs typeface="Verdana"/>
              </a:rPr>
              <a:t>Existing </a:t>
            </a:r>
            <a:r>
              <a:rPr sz="2000" spc="-5" dirty="0">
                <a:latin typeface="Verdana"/>
                <a:cs typeface="Verdana"/>
              </a:rPr>
              <a:t>methods of </a:t>
            </a:r>
            <a:r>
              <a:rPr sz="2000" spc="-10" dirty="0">
                <a:latin typeface="Verdana"/>
                <a:cs typeface="Verdana"/>
              </a:rPr>
              <a:t>documentation </a:t>
            </a:r>
            <a:r>
              <a:rPr sz="2000" spc="-5" dirty="0">
                <a:latin typeface="Verdana"/>
                <a:cs typeface="Verdana"/>
              </a:rPr>
              <a:t>offer large amounts </a:t>
            </a:r>
            <a:r>
              <a:rPr sz="2000" spc="-10" dirty="0">
                <a:latin typeface="Verdana"/>
                <a:cs typeface="Verdana"/>
              </a:rPr>
              <a:t>of  </a:t>
            </a:r>
            <a:r>
              <a:rPr sz="2000" spc="-5" dirty="0">
                <a:latin typeface="Verdana"/>
                <a:cs typeface="Verdana"/>
              </a:rPr>
              <a:t>text, </a:t>
            </a:r>
            <a:r>
              <a:rPr sz="2000" spc="-10" dirty="0">
                <a:latin typeface="Verdana"/>
                <a:cs typeface="Verdana"/>
              </a:rPr>
              <a:t>pictures, </a:t>
            </a:r>
            <a:r>
              <a:rPr sz="2000" spc="-5" dirty="0">
                <a:latin typeface="Verdana"/>
                <a:cs typeface="Verdana"/>
              </a:rPr>
              <a:t>and </a:t>
            </a:r>
            <a:r>
              <a:rPr sz="2000" spc="-10" dirty="0">
                <a:latin typeface="Verdana"/>
                <a:cs typeface="Verdana"/>
              </a:rPr>
              <a:t>diagrams, </a:t>
            </a:r>
            <a:r>
              <a:rPr sz="2000" spc="-5" dirty="0">
                <a:latin typeface="Verdana"/>
                <a:cs typeface="Verdana"/>
              </a:rPr>
              <a:t>but </a:t>
            </a:r>
            <a:r>
              <a:rPr sz="2000" spc="-10" dirty="0">
                <a:latin typeface="Verdana"/>
                <a:cs typeface="Verdana"/>
              </a:rPr>
              <a:t>these </a:t>
            </a:r>
            <a:r>
              <a:rPr sz="2000" spc="-5" dirty="0">
                <a:latin typeface="Verdana"/>
                <a:cs typeface="Verdana"/>
              </a:rPr>
              <a:t>are often </a:t>
            </a:r>
            <a:r>
              <a:rPr sz="2000" spc="-10" dirty="0">
                <a:latin typeface="Verdana"/>
                <a:cs typeface="Verdana"/>
              </a:rPr>
              <a:t>imprecise  </a:t>
            </a:r>
            <a:r>
              <a:rPr sz="2000" spc="-5" dirty="0">
                <a:latin typeface="Verdana"/>
                <a:cs typeface="Verdana"/>
              </a:rPr>
              <a:t>and ambiguous.</a:t>
            </a:r>
            <a:endParaRPr sz="2000">
              <a:latin typeface="Verdana"/>
              <a:cs typeface="Verdana"/>
            </a:endParaRPr>
          </a:p>
          <a:p>
            <a:pPr marL="355600" marR="163195" indent="-342900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000" spc="-5" dirty="0">
                <a:latin typeface="Verdana"/>
                <a:cs typeface="Verdana"/>
              </a:rPr>
              <a:t>Important </a:t>
            </a:r>
            <a:r>
              <a:rPr sz="2000" spc="-10" dirty="0">
                <a:latin typeface="Verdana"/>
                <a:cs typeface="Verdana"/>
              </a:rPr>
              <a:t>information </a:t>
            </a:r>
            <a:r>
              <a:rPr sz="2000" spc="-5" dirty="0">
                <a:latin typeface="Verdana"/>
                <a:cs typeface="Verdana"/>
              </a:rPr>
              <a:t>is hidden amongst </a:t>
            </a:r>
            <a:r>
              <a:rPr sz="2000" spc="-10" dirty="0">
                <a:latin typeface="Verdana"/>
                <a:cs typeface="Verdana"/>
              </a:rPr>
              <a:t>irrelevant detail,  </a:t>
            </a:r>
            <a:r>
              <a:rPr sz="2000" spc="-5" dirty="0">
                <a:latin typeface="Verdana"/>
                <a:cs typeface="Verdana"/>
              </a:rPr>
              <a:t>and </a:t>
            </a:r>
            <a:r>
              <a:rPr sz="2000" spc="-10" dirty="0">
                <a:latin typeface="Verdana"/>
                <a:cs typeface="Verdana"/>
              </a:rPr>
              <a:t>design </a:t>
            </a:r>
            <a:r>
              <a:rPr sz="2000" spc="-5" dirty="0">
                <a:latin typeface="Verdana"/>
                <a:cs typeface="Verdana"/>
              </a:rPr>
              <a:t>flaws are </a:t>
            </a:r>
            <a:r>
              <a:rPr sz="2000" spc="-10" dirty="0">
                <a:latin typeface="Verdana"/>
                <a:cs typeface="Verdana"/>
              </a:rPr>
              <a:t>discovered </a:t>
            </a:r>
            <a:r>
              <a:rPr sz="2000" spc="-5" dirty="0">
                <a:latin typeface="Verdana"/>
                <a:cs typeface="Verdana"/>
              </a:rPr>
              <a:t>too late, making them  expensive or </a:t>
            </a:r>
            <a:r>
              <a:rPr sz="2000" spc="-10" dirty="0">
                <a:latin typeface="Verdana"/>
                <a:cs typeface="Verdana"/>
              </a:rPr>
              <a:t>impossible </a:t>
            </a:r>
            <a:r>
              <a:rPr sz="2000" spc="-5" dirty="0">
                <a:latin typeface="Verdana"/>
                <a:cs typeface="Verdana"/>
              </a:rPr>
              <a:t>to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correct.</a:t>
            </a:r>
            <a:endParaRPr sz="2000">
              <a:latin typeface="Verdana"/>
              <a:cs typeface="Verdana"/>
            </a:endParaRPr>
          </a:p>
          <a:p>
            <a:pPr marL="355600" marR="5080" indent="-342900">
              <a:lnSpc>
                <a:spcPct val="100000"/>
              </a:lnSpc>
              <a:spcBef>
                <a:spcPts val="47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000" spc="-5" dirty="0">
                <a:latin typeface="Verdana"/>
                <a:cs typeface="Verdana"/>
              </a:rPr>
              <a:t>Formal methods, </a:t>
            </a:r>
            <a:r>
              <a:rPr sz="2000" spc="-10" dirty="0">
                <a:latin typeface="Verdana"/>
                <a:cs typeface="Verdana"/>
              </a:rPr>
              <a:t>based </a:t>
            </a:r>
            <a:r>
              <a:rPr sz="2000" spc="-5" dirty="0">
                <a:latin typeface="Verdana"/>
                <a:cs typeface="Verdana"/>
              </a:rPr>
              <a:t>upon elementary mathematics, can  be used to </a:t>
            </a:r>
            <a:r>
              <a:rPr sz="2000" spc="-10" dirty="0">
                <a:latin typeface="Verdana"/>
                <a:cs typeface="Verdana"/>
              </a:rPr>
              <a:t>produce precise, </a:t>
            </a:r>
            <a:r>
              <a:rPr sz="2000" spc="-5" dirty="0">
                <a:latin typeface="Verdana"/>
                <a:cs typeface="Verdana"/>
              </a:rPr>
              <a:t>unambiguous </a:t>
            </a:r>
            <a:r>
              <a:rPr sz="2000" spc="-10" dirty="0">
                <a:latin typeface="Verdana"/>
                <a:cs typeface="Verdana"/>
              </a:rPr>
              <a:t>documentation,  </a:t>
            </a:r>
            <a:r>
              <a:rPr sz="2000" spc="-5" dirty="0">
                <a:latin typeface="Verdana"/>
                <a:cs typeface="Verdana"/>
              </a:rPr>
              <a:t>in </a:t>
            </a:r>
            <a:r>
              <a:rPr sz="2000" spc="-10" dirty="0">
                <a:latin typeface="Verdana"/>
                <a:cs typeface="Verdana"/>
              </a:rPr>
              <a:t>which information </a:t>
            </a:r>
            <a:r>
              <a:rPr sz="2000" spc="-5" dirty="0">
                <a:latin typeface="Verdana"/>
                <a:cs typeface="Verdana"/>
              </a:rPr>
              <a:t>is </a:t>
            </a:r>
            <a:r>
              <a:rPr sz="2000" spc="-10" dirty="0">
                <a:latin typeface="Verdana"/>
                <a:cs typeface="Verdana"/>
              </a:rPr>
              <a:t>structured </a:t>
            </a:r>
            <a:r>
              <a:rPr sz="2000" spc="-5" dirty="0">
                <a:latin typeface="Verdana"/>
                <a:cs typeface="Verdana"/>
              </a:rPr>
              <a:t>and </a:t>
            </a:r>
            <a:r>
              <a:rPr sz="2000" spc="-10" dirty="0">
                <a:latin typeface="Verdana"/>
                <a:cs typeface="Verdana"/>
              </a:rPr>
              <a:t>presented </a:t>
            </a:r>
            <a:r>
              <a:rPr sz="2000" spc="-5" dirty="0">
                <a:latin typeface="Verdana"/>
                <a:cs typeface="Verdana"/>
              </a:rPr>
              <a:t>at an  appropriate level of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abstraction.</a:t>
            </a:r>
            <a:endParaRPr sz="2000">
              <a:latin typeface="Verdana"/>
              <a:cs typeface="Verdana"/>
            </a:endParaRPr>
          </a:p>
          <a:p>
            <a:pPr marL="355600" marR="673100" indent="-342900">
              <a:lnSpc>
                <a:spcPct val="100000"/>
              </a:lnSpc>
              <a:spcBef>
                <a:spcPts val="47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000" spc="-5" dirty="0">
                <a:latin typeface="Verdana"/>
                <a:cs typeface="Verdana"/>
              </a:rPr>
              <a:t>This </a:t>
            </a:r>
            <a:r>
              <a:rPr sz="2000" spc="-10" dirty="0">
                <a:latin typeface="Verdana"/>
                <a:cs typeface="Verdana"/>
              </a:rPr>
              <a:t>documentation </a:t>
            </a:r>
            <a:r>
              <a:rPr sz="2000" spc="-5" dirty="0">
                <a:latin typeface="Verdana"/>
                <a:cs typeface="Verdana"/>
              </a:rPr>
              <a:t>can be used to </a:t>
            </a:r>
            <a:r>
              <a:rPr sz="2000" spc="-10" dirty="0">
                <a:latin typeface="Verdana"/>
                <a:cs typeface="Verdana"/>
              </a:rPr>
              <a:t>support </a:t>
            </a:r>
            <a:r>
              <a:rPr sz="2000" spc="-5" dirty="0">
                <a:latin typeface="Verdana"/>
                <a:cs typeface="Verdana"/>
              </a:rPr>
              <a:t>the </a:t>
            </a:r>
            <a:r>
              <a:rPr sz="2000" spc="-10" dirty="0">
                <a:latin typeface="Verdana"/>
                <a:cs typeface="Verdana"/>
              </a:rPr>
              <a:t>design  process, </a:t>
            </a:r>
            <a:r>
              <a:rPr sz="2000" spc="-5" dirty="0">
                <a:latin typeface="Verdana"/>
                <a:cs typeface="Verdana"/>
              </a:rPr>
              <a:t>and as a </a:t>
            </a:r>
            <a:r>
              <a:rPr sz="2000" spc="-10" dirty="0">
                <a:latin typeface="Verdana"/>
                <a:cs typeface="Verdana"/>
              </a:rPr>
              <a:t>guide </a:t>
            </a:r>
            <a:r>
              <a:rPr sz="2000" spc="-5" dirty="0">
                <a:latin typeface="Verdana"/>
                <a:cs typeface="Verdana"/>
              </a:rPr>
              <a:t>to subsequent </a:t>
            </a:r>
            <a:r>
              <a:rPr sz="2000" spc="-10" dirty="0">
                <a:latin typeface="Verdana"/>
                <a:cs typeface="Verdana"/>
              </a:rPr>
              <a:t>development,  testing, </a:t>
            </a:r>
            <a:r>
              <a:rPr sz="2000" spc="-5" dirty="0">
                <a:latin typeface="Verdana"/>
                <a:cs typeface="Verdana"/>
              </a:rPr>
              <a:t>and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maintenance.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>
            <a:extLst>
              <a:ext uri="{FF2B5EF4-FFF2-40B4-BE49-F238E27FC236}">
                <a16:creationId xmlns:a16="http://schemas.microsoft.com/office/drawing/2014/main" id="{488C7412-6C02-403B-A2FC-CD769FA492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90767" y="791972"/>
            <a:ext cx="7600833" cy="800219"/>
          </a:xfrm>
        </p:spPr>
        <p:txBody>
          <a:bodyPr/>
          <a:lstStyle/>
          <a:p>
            <a:r>
              <a:rPr lang="en-US" altLang="en-US"/>
              <a:t>Example</a:t>
            </a:r>
          </a:p>
        </p:txBody>
      </p:sp>
      <p:pic>
        <p:nvPicPr>
          <p:cNvPr id="41987" name="Picture 3">
            <a:extLst>
              <a:ext uri="{FF2B5EF4-FFF2-40B4-BE49-F238E27FC236}">
                <a16:creationId xmlns:a16="http://schemas.microsoft.com/office/drawing/2014/main" id="{D823C3DD-3F97-4255-BD0B-43B23EE46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1958340"/>
            <a:ext cx="5364480" cy="3579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8" name="Picture 4">
            <a:extLst>
              <a:ext uri="{FF2B5EF4-FFF2-40B4-BE49-F238E27FC236}">
                <a16:creationId xmlns:a16="http://schemas.microsoft.com/office/drawing/2014/main" id="{A39F3520-2481-4826-A624-82EA4F0D55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190" y="6233160"/>
            <a:ext cx="3618230" cy="502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9" name="Picture 5">
            <a:extLst>
              <a:ext uri="{FF2B5EF4-FFF2-40B4-BE49-F238E27FC236}">
                <a16:creationId xmlns:a16="http://schemas.microsoft.com/office/drawing/2014/main" id="{F95FCAFE-264E-45DF-BF3B-0A1C1F5A9A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520" y="5562600"/>
            <a:ext cx="3897630" cy="530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90" name="Slide Number Placeholder 5">
            <a:extLst>
              <a:ext uri="{FF2B5EF4-FFF2-40B4-BE49-F238E27FC236}">
                <a16:creationId xmlns:a16="http://schemas.microsoft.com/office/drawing/2014/main" id="{7DDD65F2-74F4-4507-BFD1-B462D22E4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000" kern="1200" smtClean="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fld id="{08D915F5-9796-4862-A856-822A5D22353A}" type="slidenum">
              <a:rPr lang="en-US" altLang="en-US" smtClean="0"/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t>20</a:t>
            </a:fld>
            <a:endParaRPr lang="en-US" altLang="en-US" sz="1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0DCC7-0690-408B-97E9-0925C6B1B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767" y="791972"/>
            <a:ext cx="7600833" cy="800219"/>
          </a:xfrm>
        </p:spPr>
        <p:txBody>
          <a:bodyPr/>
          <a:lstStyle/>
          <a:p>
            <a:r>
              <a:rPr lang="en-US" dirty="0"/>
              <a:t>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4454FCA-7034-40C7-BCD8-5D78A8FF7DFA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364174" y="2286000"/>
                <a:ext cx="7703626" cy="4924425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Let X and Y be two sets.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If each element of X is related to </a:t>
                </a:r>
                <a:r>
                  <a:rPr lang="en-US" altLang="en-US" sz="2800" b="1" u="sng" dirty="0"/>
                  <a:t>at most </a:t>
                </a:r>
                <a:r>
                  <a:rPr lang="en-US" altLang="en-US" sz="2800" dirty="0"/>
                  <a:t>one element of Y, then the relation between X and Y is said to be a </a:t>
                </a:r>
                <a:r>
                  <a:rPr lang="en-US" altLang="en-US" sz="2800" b="1" dirty="0"/>
                  <a:t>function</a:t>
                </a:r>
                <a:r>
                  <a:rPr lang="en-US" altLang="en-US" sz="2800" dirty="0"/>
                  <a:t>.</a:t>
                </a:r>
              </a:p>
              <a:p>
                <a:endParaRPr lang="en-US" altLang="en-US" sz="28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Example: Let A={red, white} B={1,2,3}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spc="-5" dirty="0">
                    <a:latin typeface="Verdana"/>
                    <a:cs typeface="Verdana"/>
                  </a:rPr>
                  <a:t>R4={(red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1),(white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</m:t>
                    </m:r>
                    <m:r>
                      <a:rPr lang="en-US" sz="2400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3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)} is a function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spc="-5" dirty="0">
                    <a:latin typeface="Verdana"/>
                    <a:cs typeface="Verdana"/>
                  </a:rPr>
                  <a:t>R1={(red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1),(white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</m:t>
                    </m:r>
                    <m:r>
                      <a:rPr lang="en-US" sz="2400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3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),(white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1)} is </a:t>
                </a:r>
                <a:r>
                  <a:rPr lang="en-US" sz="2400" b="1" spc="-5" dirty="0">
                    <a:latin typeface="Verdana"/>
                    <a:cs typeface="Verdana"/>
                  </a:rPr>
                  <a:t>not</a:t>
                </a:r>
                <a:r>
                  <a:rPr lang="en-US" sz="2400" spc="-5" dirty="0">
                    <a:latin typeface="Verdana"/>
                    <a:cs typeface="Verdana"/>
                  </a:rPr>
                  <a:t> a function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spc="-5" dirty="0">
                    <a:latin typeface="Verdana"/>
                    <a:cs typeface="Verdana"/>
                  </a:rPr>
                  <a:t>R5={(red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1)} is a function</a:t>
                </a:r>
              </a:p>
              <a:p>
                <a:endParaRPr lang="en-US" alt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4454FCA-7034-40C7-BCD8-5D78A8FF7D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364174" y="2286000"/>
                <a:ext cx="7703626" cy="4924425"/>
              </a:xfrm>
              <a:blipFill>
                <a:blip r:embed="rId2"/>
                <a:stretch>
                  <a:fillRect l="-2611" t="-2228" r="-3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2492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0DCC7-0690-408B-97E9-0925C6B1B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767" y="791972"/>
            <a:ext cx="7600833" cy="800219"/>
          </a:xfrm>
        </p:spPr>
        <p:txBody>
          <a:bodyPr/>
          <a:lstStyle/>
          <a:p>
            <a:r>
              <a:rPr lang="en-US" dirty="0"/>
              <a:t>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4454FCA-7034-40C7-BCD8-5D78A8FF7DFA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364174" y="2286000"/>
                <a:ext cx="7703626" cy="4924425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Let X and Y be two sets.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If each element of X is related to </a:t>
                </a:r>
                <a:r>
                  <a:rPr lang="en-US" altLang="en-US" sz="2800" b="1" u="sng" dirty="0"/>
                  <a:t>at most </a:t>
                </a:r>
                <a:r>
                  <a:rPr lang="en-US" altLang="en-US" sz="2800" dirty="0"/>
                  <a:t>one element of Y, then the relation between X and Y is said to be a </a:t>
                </a:r>
                <a:r>
                  <a:rPr lang="en-US" altLang="en-US" sz="2800" b="1" dirty="0"/>
                  <a:t>function</a:t>
                </a:r>
                <a:r>
                  <a:rPr lang="en-US" altLang="en-US" sz="2800" dirty="0"/>
                  <a:t>.</a:t>
                </a:r>
              </a:p>
              <a:p>
                <a:endParaRPr lang="en-US" altLang="en-US" sz="2800" dirty="0"/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800" dirty="0"/>
                  <a:t>Example: Let A={red, white} B={1,2,3}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spc="-5" dirty="0">
                    <a:latin typeface="Verdana"/>
                    <a:cs typeface="Verdana"/>
                  </a:rPr>
                  <a:t>R4={(red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1),(white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</m:t>
                    </m:r>
                    <m:r>
                      <a:rPr lang="en-US" sz="2400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3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)} is a function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spc="-5" dirty="0">
                    <a:latin typeface="Verdana"/>
                    <a:cs typeface="Verdana"/>
                  </a:rPr>
                  <a:t>R1={(red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1),(white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</m:t>
                    </m:r>
                    <m:r>
                      <a:rPr lang="en-US" sz="2400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3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),(white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1)} is </a:t>
                </a:r>
                <a:r>
                  <a:rPr lang="en-US" sz="2400" b="1" spc="-5" dirty="0">
                    <a:latin typeface="Verdana"/>
                    <a:cs typeface="Verdana"/>
                  </a:rPr>
                  <a:t>not</a:t>
                </a:r>
                <a:r>
                  <a:rPr lang="en-US" sz="2400" spc="-5" dirty="0">
                    <a:latin typeface="Verdana"/>
                    <a:cs typeface="Verdana"/>
                  </a:rPr>
                  <a:t> a function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400" spc="-5" dirty="0">
                    <a:latin typeface="Verdana"/>
                    <a:cs typeface="Verdana"/>
                  </a:rPr>
                  <a:t>R5={(red </a:t>
                </a:r>
                <a14:m>
                  <m:oMath xmlns:m="http://schemas.openxmlformats.org/officeDocument/2006/math">
                    <m:r>
                      <a:rPr lang="en-US" sz="24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400" spc="-5" dirty="0">
                    <a:latin typeface="Verdana"/>
                    <a:cs typeface="Verdana"/>
                  </a:rPr>
                  <a:t>1)} is a function</a:t>
                </a:r>
              </a:p>
              <a:p>
                <a:endParaRPr lang="en-US" alt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4454FCA-7034-40C7-BCD8-5D78A8FF7D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364174" y="2286000"/>
                <a:ext cx="7703626" cy="4924425"/>
              </a:xfrm>
              <a:blipFill>
                <a:blip r:embed="rId2"/>
                <a:stretch>
                  <a:fillRect l="-2611" t="-2228" r="-3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7303E587-DE79-4B65-B355-E5D8FDE1B4E2}"/>
              </a:ext>
            </a:extLst>
          </p:cNvPr>
          <p:cNvSpPr/>
          <p:nvPr/>
        </p:nvSpPr>
        <p:spPr>
          <a:xfrm flipV="1">
            <a:off x="4267200" y="5562600"/>
            <a:ext cx="3505200" cy="121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94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0DCC7-0690-408B-97E9-0925C6B1B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767" y="791972"/>
            <a:ext cx="7600833" cy="800219"/>
          </a:xfrm>
        </p:spPr>
        <p:txBody>
          <a:bodyPr/>
          <a:lstStyle/>
          <a:p>
            <a:r>
              <a:rPr lang="en-US" dirty="0"/>
              <a:t>Function: partial vs total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4454FCA-7034-40C7-BCD8-5D78A8FF7DFA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914400" y="1981200"/>
                <a:ext cx="8694226" cy="4862870"/>
              </a:xfrm>
            </p:spPr>
            <p:txBody>
              <a:bodyPr/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4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If each element of X is related to </a:t>
                </a:r>
                <a:r>
                  <a:rPr lang="en-US" altLang="en-US" sz="2400" b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exactly</a:t>
                </a:r>
                <a:r>
                  <a:rPr lang="en-US" altLang="en-US" sz="24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 one element of Y, then the relation between X and Y is said to be a </a:t>
                </a:r>
                <a:r>
                  <a:rPr lang="en-US" altLang="en-US" sz="2400" b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total function</a:t>
                </a:r>
                <a:r>
                  <a:rPr lang="en-US" altLang="en-US" sz="24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.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altLang="en-US" sz="2400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0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Let A={red, white} B={1,2,3},  </a:t>
                </a:r>
              </a:p>
              <a:p>
                <a:r>
                  <a:rPr lang="en-US" sz="2000" spc="-5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</a:rPr>
                  <a:t>R4={(red </a:t>
                </a:r>
                <a14:m>
                  <m:oMath xmlns:m="http://schemas.openxmlformats.org/officeDocument/2006/math">
                    <m:r>
                      <a:rPr lang="en-US" sz="20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000" spc="-5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</a:rPr>
                  <a:t>1),(white </a:t>
                </a:r>
                <a14:m>
                  <m:oMath xmlns:m="http://schemas.openxmlformats.org/officeDocument/2006/math">
                    <m:r>
                      <a:rPr lang="en-US" sz="20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</m:t>
                    </m:r>
                    <m:r>
                      <a:rPr lang="en-US" sz="2000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3</m:t>
                    </m:r>
                  </m:oMath>
                </a14:m>
                <a:r>
                  <a:rPr lang="en-US" sz="2000" spc="-5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</a:rPr>
                  <a:t>)} is a total function   i.e. </a:t>
                </a:r>
                <a:r>
                  <a:rPr lang="en-US" altLang="en-US" sz="20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 </a:t>
                </a:r>
                <a:r>
                  <a:rPr lang="en-US" altLang="en-US" sz="2000" dirty="0">
                    <a:solidFill>
                      <a:srgbClr val="FF0000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R4 </a:t>
                </a:r>
                <a14:m>
                  <m:oMath xmlns:m="http://schemas.openxmlformats.org/officeDocument/2006/math">
                    <m:r>
                      <a:rPr lang="en-US" altLang="en-US" sz="2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altLang="en-US" sz="2000" dirty="0">
                    <a:solidFill>
                      <a:srgbClr val="FF0000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 A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altLang="en-US" sz="20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</m:oMath>
                </a14:m>
                <a:endParaRPr lang="en-US" altLang="en-US" sz="2000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endParaRPr lang="en-US" altLang="en-US" sz="2000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altLang="en-US" sz="24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A function between X and Y is </a:t>
                </a:r>
                <a:r>
                  <a:rPr lang="en-US" altLang="en-US" sz="2400" b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partial</a:t>
                </a:r>
                <a:r>
                  <a:rPr lang="en-US" altLang="en-US" sz="24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 if there may be elements of X that are </a:t>
                </a:r>
                <a:r>
                  <a:rPr lang="en-US" altLang="en-US" sz="2400" b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not</a:t>
                </a:r>
                <a:r>
                  <a:rPr lang="en-US" altLang="en-US" sz="24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 mapped to any element of Y</a:t>
                </a:r>
                <a:endParaRPr lang="en-US" sz="2400" spc="-5" dirty="0">
                  <a:latin typeface="Verdana" panose="020B0604030504040204" pitchFamily="34" charset="0"/>
                  <a:ea typeface="Verdana" panose="020B0604030504040204" pitchFamily="34" charset="0"/>
                  <a:cs typeface="Verdana"/>
                </a:endParaRP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endParaRPr lang="en-US" sz="2000" spc="-5" dirty="0">
                  <a:latin typeface="Verdana" panose="020B0604030504040204" pitchFamily="34" charset="0"/>
                  <a:ea typeface="Verdana" panose="020B0604030504040204" pitchFamily="34" charset="0"/>
                  <a:cs typeface="Verdana"/>
                </a:endParaRP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US" sz="2000" spc="-5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</a:rPr>
                  <a:t>R5={(red </a:t>
                </a:r>
                <a14:m>
                  <m:oMath xmlns:m="http://schemas.openxmlformats.org/officeDocument/2006/math">
                    <m:r>
                      <a:rPr lang="en-US" sz="2000" i="1" spc="-5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↦ </m:t>
                    </m:r>
                  </m:oMath>
                </a14:m>
                <a:r>
                  <a:rPr lang="en-US" sz="2000" spc="-5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</a:rPr>
                  <a:t>1)} is a partial function</a:t>
                </a:r>
              </a:p>
              <a:p>
                <a:r>
                  <a:rPr lang="en-US" altLang="en-US" sz="2400" dirty="0">
                    <a:latin typeface="Verdana" panose="020B0604030504040204" pitchFamily="34" charset="0"/>
                    <a:ea typeface="Verdana" panose="020B0604030504040204" pitchFamily="34" charset="0"/>
                  </a:rPr>
                  <a:t>i.e. </a:t>
                </a:r>
                <a:r>
                  <a:rPr lang="en-US" altLang="en-US" sz="2400" dirty="0">
                    <a:solidFill>
                      <a:srgbClr val="FF0000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R5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 A </a:t>
                </a:r>
                <a14:m>
                  <m:oMath xmlns:m="http://schemas.openxmlformats.org/officeDocument/2006/math">
                    <m:r>
                      <a:rPr lang="en-US" alt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↛</m:t>
                    </m:r>
                    <m:r>
                      <m:rPr>
                        <m:sty m:val="p"/>
                      </m:rPr>
                      <a:rPr lang="en-US" altLang="en-US" sz="240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</m:oMath>
                </a14:m>
                <a:endParaRPr lang="en-US" altLang="en-US" sz="2400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endParaRPr lang="en-US" sz="2400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4454FCA-7034-40C7-BCD8-5D78A8FF7D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914400" y="1981200"/>
                <a:ext cx="8694226" cy="4862870"/>
              </a:xfrm>
              <a:blipFill>
                <a:blip r:embed="rId2"/>
                <a:stretch>
                  <a:fillRect l="-2104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0789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94B-CFA3-4155-B260-9417467A3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6D6CB-6407-46C4-9219-7DE8DE8F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Domain and Range also applies to </a:t>
            </a:r>
            <a:r>
              <a:rPr lang="en-US" sz="2800" dirty="0" err="1"/>
              <a:t>fuctions</a:t>
            </a:r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Let </a:t>
            </a:r>
            <a:r>
              <a:rPr lang="en-US" sz="2800" dirty="0" err="1"/>
              <a:t>st</a:t>
            </a:r>
            <a:r>
              <a:rPr lang="en-US" sz="2800" dirty="0"/>
              <a:t> be a function from S to T as shown in the figure.</a:t>
            </a:r>
          </a:p>
          <a:p>
            <a:r>
              <a:rPr lang="en-US" sz="2800" dirty="0" err="1"/>
              <a:t>dom</a:t>
            </a:r>
            <a:r>
              <a:rPr lang="en-US" sz="2800" dirty="0"/>
              <a:t>(</a:t>
            </a:r>
            <a:r>
              <a:rPr lang="en-US" sz="2800" dirty="0" err="1"/>
              <a:t>st</a:t>
            </a:r>
            <a:r>
              <a:rPr lang="en-US" sz="2800" dirty="0"/>
              <a:t>) ={ J, M}</a:t>
            </a:r>
          </a:p>
          <a:p>
            <a:r>
              <a:rPr lang="en-US" sz="2800" dirty="0"/>
              <a:t>ran (</a:t>
            </a:r>
            <a:r>
              <a:rPr lang="en-US" sz="2800" dirty="0" err="1"/>
              <a:t>st</a:t>
            </a:r>
            <a:r>
              <a:rPr lang="en-US" sz="2800" dirty="0"/>
              <a:t>) = {10, 13}  </a:t>
            </a:r>
            <a:endParaRPr lang="tr-TR" sz="2800" dirty="0"/>
          </a:p>
          <a:p>
            <a:pPr lvl="1"/>
            <a:r>
              <a:rPr lang="en-US" sz="2360" dirty="0"/>
              <a:t>alternative </a:t>
            </a:r>
            <a:r>
              <a:rPr lang="en-US" sz="2360" dirty="0" err="1"/>
              <a:t>rng</a:t>
            </a:r>
            <a:r>
              <a:rPr lang="en-US" sz="2360" dirty="0"/>
              <a:t>(</a:t>
            </a:r>
            <a:r>
              <a:rPr lang="en-US" sz="2360" dirty="0" err="1"/>
              <a:t>st</a:t>
            </a:r>
            <a:r>
              <a:rPr lang="en-US" sz="2360" dirty="0"/>
              <a:t>) ={10,13}</a:t>
            </a:r>
          </a:p>
          <a:p>
            <a:endParaRPr lang="en-US" sz="2800" dirty="0"/>
          </a:p>
        </p:txBody>
      </p:sp>
      <p:sp>
        <p:nvSpPr>
          <p:cNvPr id="4" name="object 8">
            <a:extLst>
              <a:ext uri="{FF2B5EF4-FFF2-40B4-BE49-F238E27FC236}">
                <a16:creationId xmlns:a16="http://schemas.microsoft.com/office/drawing/2014/main" id="{5E56ECDC-D979-46E0-8C09-619B8389C5B0}"/>
              </a:ext>
            </a:extLst>
          </p:cNvPr>
          <p:cNvSpPr/>
          <p:nvPr/>
        </p:nvSpPr>
        <p:spPr>
          <a:xfrm>
            <a:off x="3505200" y="5334000"/>
            <a:ext cx="3505200" cy="1888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23662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AEB11-5CC8-4BCD-8645-DC1BE7F8B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06898-8AC9-4D47-A370-A86FE14CF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0050" y="2432050"/>
            <a:ext cx="7397750" cy="615553"/>
          </a:xfrm>
        </p:spPr>
        <p:txBody>
          <a:bodyPr/>
          <a:lstStyle/>
          <a:p>
            <a:r>
              <a:rPr lang="en-US" sz="4000" dirty="0"/>
              <a:t>Lets use this Math in Z</a:t>
            </a:r>
          </a:p>
        </p:txBody>
      </p:sp>
    </p:spTree>
    <p:extLst>
      <p:ext uri="{BB962C8B-B14F-4D97-AF65-F5344CB8AC3E}">
        <p14:creationId xmlns:p14="http://schemas.microsoft.com/office/powerpoint/2010/main" val="1641810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197167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15" dirty="0">
                <a:latin typeface="Gill Sans MT"/>
                <a:cs typeface="Gill Sans MT"/>
              </a:rPr>
              <a:t>Schemas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14038"/>
            <a:ext cx="8034655" cy="5255285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The basic </a:t>
            </a:r>
            <a:r>
              <a:rPr sz="2800" dirty="0">
                <a:latin typeface="Verdana"/>
                <a:cs typeface="Verdana"/>
              </a:rPr>
              <a:t>unit of formal </a:t>
            </a:r>
            <a:r>
              <a:rPr sz="2800" spc="-5" dirty="0">
                <a:latin typeface="Verdana"/>
                <a:cs typeface="Verdana"/>
              </a:rPr>
              <a:t>specification in</a:t>
            </a:r>
            <a:r>
              <a:rPr sz="2800" spc="-30" dirty="0">
                <a:latin typeface="Verdana"/>
                <a:cs typeface="Verdana"/>
              </a:rPr>
              <a:t> </a:t>
            </a:r>
            <a:r>
              <a:rPr sz="2800" spc="-5" dirty="0">
                <a:latin typeface="Verdana"/>
                <a:cs typeface="Verdana"/>
              </a:rPr>
              <a:t>Z.</a:t>
            </a:r>
            <a:endParaRPr sz="2800" dirty="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7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Set descriptions are too restrictive.</a:t>
            </a:r>
          </a:p>
          <a:p>
            <a:pPr marL="355600" marR="33655" indent="-342900">
              <a:lnSpc>
                <a:spcPts val="3030"/>
              </a:lnSpc>
              <a:spcBef>
                <a:spcPts val="7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An </a:t>
            </a:r>
            <a:r>
              <a:rPr sz="2800" spc="-5" dirty="0">
                <a:latin typeface="Verdana"/>
                <a:cs typeface="Verdana"/>
              </a:rPr>
              <a:t>important </a:t>
            </a:r>
            <a:r>
              <a:rPr sz="2800" dirty="0">
                <a:latin typeface="Verdana"/>
                <a:cs typeface="Verdana"/>
              </a:rPr>
              <a:t>structural </a:t>
            </a:r>
            <a:r>
              <a:rPr sz="2800" spc="-5" dirty="0">
                <a:latin typeface="Verdana"/>
                <a:cs typeface="Verdana"/>
              </a:rPr>
              <a:t>device </a:t>
            </a:r>
            <a:r>
              <a:rPr sz="2800" dirty="0">
                <a:latin typeface="Verdana"/>
                <a:cs typeface="Verdana"/>
              </a:rPr>
              <a:t>for creation  of</a:t>
            </a:r>
            <a:r>
              <a:rPr sz="2800" spc="-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specifications.</a:t>
            </a:r>
            <a:endParaRPr lang="en-US" sz="2800" dirty="0">
              <a:latin typeface="Verdana"/>
              <a:cs typeface="Verdana"/>
            </a:endParaRPr>
          </a:p>
          <a:p>
            <a:pPr marL="355600" marR="187325" indent="-342900">
              <a:lnSpc>
                <a:spcPct val="90100"/>
              </a:lnSpc>
              <a:spcBef>
                <a:spcPts val="6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endParaRPr lang="en-US" sz="2800" dirty="0">
              <a:latin typeface="Verdana"/>
              <a:cs typeface="Verdana"/>
            </a:endParaRPr>
          </a:p>
          <a:p>
            <a:pPr marL="355600" marR="187325" indent="-342900">
              <a:lnSpc>
                <a:spcPct val="90100"/>
              </a:lnSpc>
              <a:spcBef>
                <a:spcPts val="6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A schema groups together declarations</a:t>
            </a:r>
            <a:r>
              <a:rPr sz="2800" spc="-5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of  variables and a </a:t>
            </a:r>
            <a:r>
              <a:rPr sz="2800" spc="-5" dirty="0">
                <a:latin typeface="Verdana"/>
                <a:cs typeface="Verdana"/>
              </a:rPr>
              <a:t>predicate </a:t>
            </a:r>
            <a:r>
              <a:rPr sz="2800" dirty="0">
                <a:latin typeface="Verdana"/>
                <a:cs typeface="Verdana"/>
              </a:rPr>
              <a:t>relating </a:t>
            </a:r>
            <a:r>
              <a:rPr sz="2800" spc="-5" dirty="0">
                <a:latin typeface="Verdana"/>
                <a:cs typeface="Verdana"/>
              </a:rPr>
              <a:t>these  </a:t>
            </a:r>
            <a:r>
              <a:rPr sz="2800" dirty="0">
                <a:latin typeface="Verdana"/>
                <a:cs typeface="Verdana"/>
              </a:rPr>
              <a:t>variables.</a:t>
            </a:r>
            <a:r>
              <a:rPr lang="en-US" sz="2800" dirty="0">
                <a:latin typeface="Verdana"/>
                <a:cs typeface="Verdana"/>
              </a:rPr>
              <a:t> </a:t>
            </a:r>
          </a:p>
          <a:p>
            <a:pPr marL="355600" marR="187325" indent="-342900">
              <a:lnSpc>
                <a:spcPct val="90100"/>
              </a:lnSpc>
              <a:spcBef>
                <a:spcPts val="6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lang="en-US" sz="2800" dirty="0">
                <a:latin typeface="Verdana"/>
                <a:cs typeface="Verdana"/>
              </a:rPr>
              <a:t>Each schema has a name, enabling reuse</a:t>
            </a:r>
          </a:p>
          <a:p>
            <a:pPr marL="355600" marR="5080" indent="-342900">
              <a:lnSpc>
                <a:spcPts val="3020"/>
              </a:lnSpc>
              <a:spcBef>
                <a:spcPts val="7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endParaRPr lang="en-US" sz="2800" dirty="0">
              <a:latin typeface="Verdana"/>
              <a:cs typeface="Verdana"/>
            </a:endParaRPr>
          </a:p>
          <a:p>
            <a:pPr marL="355600" marR="5080" indent="-342900">
              <a:lnSpc>
                <a:spcPts val="3020"/>
              </a:lnSpc>
              <a:spcBef>
                <a:spcPts val="7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Z provides a variety of </a:t>
            </a:r>
            <a:r>
              <a:rPr sz="2800" spc="-5" dirty="0">
                <a:latin typeface="Verdana"/>
                <a:cs typeface="Verdana"/>
              </a:rPr>
              <a:t>ways </a:t>
            </a:r>
            <a:r>
              <a:rPr sz="2800" dirty="0">
                <a:latin typeface="Verdana"/>
                <a:cs typeface="Verdana"/>
              </a:rPr>
              <a:t>for combining  schemas.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Title 1">
            <a:extLst>
              <a:ext uri="{FF2B5EF4-FFF2-40B4-BE49-F238E27FC236}">
                <a16:creationId xmlns:a16="http://schemas.microsoft.com/office/drawing/2014/main" id="{D6966DDC-1939-4D7B-8328-A79C14A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Schemas</a:t>
            </a:r>
          </a:p>
        </p:txBody>
      </p:sp>
      <p:sp>
        <p:nvSpPr>
          <p:cNvPr id="98306" name="Content Placeholder 2">
            <a:extLst>
              <a:ext uri="{FF2B5EF4-FFF2-40B4-BE49-F238E27FC236}">
                <a16:creationId xmlns:a16="http://schemas.microsoft.com/office/drawing/2014/main" id="{FE706F2A-3527-4C4A-AA59-3683C0555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In the Z notation there are two languages:</a:t>
            </a:r>
          </a:p>
          <a:p>
            <a:pPr lvl="1"/>
            <a:r>
              <a:rPr lang="en-US" altLang="en-US"/>
              <a:t>The mathematical language and </a:t>
            </a:r>
          </a:p>
          <a:p>
            <a:pPr lvl="1"/>
            <a:r>
              <a:rPr lang="en-US" altLang="en-US"/>
              <a:t>The schema language.</a:t>
            </a:r>
          </a:p>
          <a:p>
            <a:r>
              <a:rPr lang="en-US" altLang="en-US"/>
              <a:t>The mathematical language is used to describe various aspects of a design:</a:t>
            </a:r>
          </a:p>
          <a:p>
            <a:pPr lvl="1"/>
            <a:r>
              <a:rPr lang="en-US" altLang="en-US"/>
              <a:t>Objects, and the relationships between them</a:t>
            </a:r>
          </a:p>
          <a:p>
            <a:r>
              <a:rPr lang="en-US" altLang="en-US"/>
              <a:t>The schema language is used to structure and compose descriptions: </a:t>
            </a:r>
          </a:p>
          <a:p>
            <a:pPr lvl="1"/>
            <a:r>
              <a:rPr lang="en-US" altLang="en-US"/>
              <a:t>Collating pieces of information, encapsulating them, and naming them for re-use.</a:t>
            </a:r>
          </a:p>
        </p:txBody>
      </p:sp>
      <p:sp>
        <p:nvSpPr>
          <p:cNvPr id="98307" name="Slide Number Placeholder 3">
            <a:extLst>
              <a:ext uri="{FF2B5EF4-FFF2-40B4-BE49-F238E27FC236}">
                <a16:creationId xmlns:a16="http://schemas.microsoft.com/office/drawing/2014/main" id="{D58C65A8-5F32-4176-887A-99856F5A3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defTabSz="1005840" fontAlgn="base">
              <a:spcBef>
                <a:spcPct val="0"/>
              </a:spcBef>
              <a:spcAft>
                <a:spcPct val="0"/>
              </a:spcAft>
            </a:pPr>
            <a:fld id="{6A958605-9781-4CA2-AD13-9BC98739F9DE}" type="slidenum">
              <a:rPr lang="en-US" altLang="en-US" sz="1100">
                <a:solidFill>
                  <a:srgbClr val="000000"/>
                </a:solidFill>
              </a:rPr>
              <a:pPr defTabSz="1005840" fontAlgn="base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en-US" altLang="en-US" sz="1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389509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35" dirty="0">
                <a:latin typeface="Gill Sans MT"/>
                <a:cs typeface="Gill Sans MT"/>
              </a:rPr>
              <a:t>Schema</a:t>
            </a:r>
            <a:r>
              <a:rPr sz="4400" b="0" spc="-145" dirty="0">
                <a:latin typeface="Gill Sans MT"/>
                <a:cs typeface="Gill Sans MT"/>
              </a:rPr>
              <a:t> </a:t>
            </a:r>
            <a:r>
              <a:rPr sz="4400" b="0" spc="65" dirty="0">
                <a:latin typeface="Gill Sans MT"/>
                <a:cs typeface="Gill Sans MT"/>
              </a:rPr>
              <a:t>notation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209800" y="2514600"/>
            <a:ext cx="0" cy="2133600"/>
          </a:xfrm>
          <a:custGeom>
            <a:avLst/>
            <a:gdLst/>
            <a:ahLst/>
            <a:cxnLst/>
            <a:rect l="l" t="t" r="r" b="b"/>
            <a:pathLst>
              <a:path h="2133600">
                <a:moveTo>
                  <a:pt x="0" y="0"/>
                </a:moveTo>
                <a:lnTo>
                  <a:pt x="0" y="21336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895600" y="2514600"/>
            <a:ext cx="3048000" cy="0"/>
          </a:xfrm>
          <a:custGeom>
            <a:avLst/>
            <a:gdLst/>
            <a:ahLst/>
            <a:cxnLst/>
            <a:rect l="l" t="t" r="r" b="b"/>
            <a:pathLst>
              <a:path w="3048000">
                <a:moveTo>
                  <a:pt x="0" y="0"/>
                </a:moveTo>
                <a:lnTo>
                  <a:pt x="30480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209800" y="2514600"/>
            <a:ext cx="304800" cy="0"/>
          </a:xfrm>
          <a:custGeom>
            <a:avLst/>
            <a:gdLst/>
            <a:ahLst/>
            <a:cxnLst/>
            <a:rect l="l" t="t" r="r" b="b"/>
            <a:pathLst>
              <a:path w="304800">
                <a:moveTo>
                  <a:pt x="0" y="0"/>
                </a:moveTo>
                <a:lnTo>
                  <a:pt x="3048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670301" y="2232152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943600" y="2514600"/>
            <a:ext cx="0" cy="152400"/>
          </a:xfrm>
          <a:custGeom>
            <a:avLst/>
            <a:gdLst/>
            <a:ahLst/>
            <a:cxnLst/>
            <a:rect l="l" t="t" r="r" b="b"/>
            <a:pathLst>
              <a:path h="152400">
                <a:moveTo>
                  <a:pt x="0" y="0"/>
                </a:moveTo>
                <a:lnTo>
                  <a:pt x="0" y="152399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209800" y="3886200"/>
            <a:ext cx="3048000" cy="0"/>
          </a:xfrm>
          <a:custGeom>
            <a:avLst/>
            <a:gdLst/>
            <a:ahLst/>
            <a:cxnLst/>
            <a:rect l="l" t="t" r="r" b="b"/>
            <a:pathLst>
              <a:path w="3048000">
                <a:moveTo>
                  <a:pt x="0" y="0"/>
                </a:moveTo>
                <a:lnTo>
                  <a:pt x="3047999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209800" y="4648200"/>
            <a:ext cx="3733800" cy="0"/>
          </a:xfrm>
          <a:custGeom>
            <a:avLst/>
            <a:gdLst/>
            <a:ahLst/>
            <a:cxnLst/>
            <a:rect l="l" t="t" r="r" b="b"/>
            <a:pathLst>
              <a:path w="3733800">
                <a:moveTo>
                  <a:pt x="0" y="0"/>
                </a:moveTo>
                <a:lnTo>
                  <a:pt x="37338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943600" y="4495800"/>
            <a:ext cx="0" cy="152400"/>
          </a:xfrm>
          <a:custGeom>
            <a:avLst/>
            <a:gdLst/>
            <a:ahLst/>
            <a:cxnLst/>
            <a:rect l="l" t="t" r="r" b="b"/>
            <a:pathLst>
              <a:path h="152400">
                <a:moveTo>
                  <a:pt x="0" y="0"/>
                </a:moveTo>
                <a:lnTo>
                  <a:pt x="0" y="1524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147825" y="3260852"/>
            <a:ext cx="100456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Vertical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76197" y="5421121"/>
            <a:ext cx="13271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Horizontal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6553200" y="2514600"/>
            <a:ext cx="0" cy="1143000"/>
          </a:xfrm>
          <a:custGeom>
            <a:avLst/>
            <a:gdLst/>
            <a:ahLst/>
            <a:cxnLst/>
            <a:rect l="l" t="t" r="r" b="b"/>
            <a:pathLst>
              <a:path h="1143000">
                <a:moveTo>
                  <a:pt x="0" y="0"/>
                </a:moveTo>
                <a:lnTo>
                  <a:pt x="0" y="1142999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553200" y="3886200"/>
            <a:ext cx="0" cy="609600"/>
          </a:xfrm>
          <a:custGeom>
            <a:avLst/>
            <a:gdLst/>
            <a:ahLst/>
            <a:cxnLst/>
            <a:rect l="l" t="t" r="r" b="b"/>
            <a:pathLst>
              <a:path h="609600">
                <a:moveTo>
                  <a:pt x="0" y="0"/>
                </a:moveTo>
                <a:lnTo>
                  <a:pt x="0" y="6096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767576" y="2399030"/>
            <a:ext cx="2419350" cy="25546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360"/>
              </a:lnSpc>
              <a:spcBef>
                <a:spcPts val="100"/>
              </a:spcBef>
            </a:pPr>
            <a:r>
              <a:rPr sz="2800" spc="-5" dirty="0">
                <a:latin typeface="Times New Roman"/>
                <a:cs typeface="Times New Roman"/>
              </a:rPr>
              <a:t>Declarations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ts val="2875"/>
              </a:lnSpc>
            </a:pPr>
            <a:r>
              <a:rPr sz="2400" dirty="0">
                <a:latin typeface="Times New Roman"/>
                <a:cs typeface="Times New Roman"/>
              </a:rPr>
              <a:t>(signatures)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ts val="2875"/>
              </a:lnSpc>
            </a:pPr>
            <a:r>
              <a:rPr sz="2400" spc="-5" dirty="0">
                <a:latin typeface="Times New Roman"/>
                <a:cs typeface="Times New Roman"/>
              </a:rPr>
              <a:t>object names,</a:t>
            </a:r>
            <a:r>
              <a:rPr sz="2400" spc="-8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types</a:t>
            </a:r>
            <a:endParaRPr sz="2400">
              <a:latin typeface="Times New Roman"/>
              <a:cs typeface="Times New Roman"/>
            </a:endParaRPr>
          </a:p>
          <a:p>
            <a:pPr marL="13970" marR="308610">
              <a:lnSpc>
                <a:spcPct val="100000"/>
              </a:lnSpc>
              <a:spcBef>
                <a:spcPts val="1689"/>
              </a:spcBef>
            </a:pPr>
            <a:r>
              <a:rPr sz="2800" spc="-5" dirty="0">
                <a:latin typeface="Times New Roman"/>
                <a:cs typeface="Times New Roman"/>
              </a:rPr>
              <a:t>Predicates  </a:t>
            </a:r>
            <a:r>
              <a:rPr sz="2400" spc="-5" dirty="0">
                <a:latin typeface="Times New Roman"/>
                <a:cs typeface="Times New Roman"/>
              </a:rPr>
              <a:t>relationships</a:t>
            </a:r>
            <a:r>
              <a:rPr sz="2400" spc="-9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that  </a:t>
            </a:r>
            <a:r>
              <a:rPr sz="2400" dirty="0">
                <a:latin typeface="Times New Roman"/>
                <a:cs typeface="Times New Roman"/>
              </a:rPr>
              <a:t>must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hold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54300" y="2654300"/>
            <a:ext cx="680720" cy="756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875"/>
              </a:lnSpc>
              <a:spcBef>
                <a:spcPts val="100"/>
              </a:spcBef>
            </a:pPr>
            <a:r>
              <a:rPr sz="2400" dirty="0">
                <a:latin typeface="Verdana"/>
                <a:cs typeface="Verdana"/>
              </a:rPr>
              <a:t>x:</a:t>
            </a:r>
            <a:r>
              <a:rPr sz="2400" spc="-9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N</a:t>
            </a:r>
            <a:endParaRPr sz="2400">
              <a:latin typeface="Verdana"/>
              <a:cs typeface="Verdana"/>
            </a:endParaRPr>
          </a:p>
          <a:p>
            <a:pPr marL="12700">
              <a:lnSpc>
                <a:spcPts val="2875"/>
              </a:lnSpc>
            </a:pPr>
            <a:r>
              <a:rPr sz="2400" dirty="0">
                <a:latin typeface="Verdana"/>
                <a:cs typeface="Verdana"/>
              </a:rPr>
              <a:t>y:</a:t>
            </a:r>
            <a:r>
              <a:rPr sz="2400" spc="-9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N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501900" y="4102100"/>
            <a:ext cx="6362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Verdana"/>
                <a:cs typeface="Verdana"/>
              </a:rPr>
              <a:t>x&lt;y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730500" y="5397500"/>
            <a:ext cx="25190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71500" algn="l"/>
              </a:tabLst>
            </a:pPr>
            <a:r>
              <a:rPr sz="1800" dirty="0">
                <a:latin typeface="Verdana"/>
                <a:cs typeface="Verdana"/>
              </a:rPr>
              <a:t>S	</a:t>
            </a:r>
            <a:r>
              <a:rPr sz="1800" spc="-5" dirty="0">
                <a:latin typeface="Verdana"/>
                <a:cs typeface="Verdana"/>
              </a:rPr>
              <a:t>[x:N; </a:t>
            </a:r>
            <a:r>
              <a:rPr sz="1800" dirty="0">
                <a:latin typeface="Verdana"/>
                <a:cs typeface="Verdana"/>
              </a:rPr>
              <a:t>y:N |</a:t>
            </a:r>
            <a:r>
              <a:rPr sz="1800" spc="-9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x&lt;y]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971800" y="5410200"/>
            <a:ext cx="304799" cy="2758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Title 1">
            <a:extLst>
              <a:ext uri="{FF2B5EF4-FFF2-40B4-BE49-F238E27FC236}">
                <a16:creationId xmlns:a16="http://schemas.microsoft.com/office/drawing/2014/main" id="{D6966DDC-1939-4D7B-8328-A79C14A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/>
              <a:t>Schema - Declaration requires Types</a:t>
            </a:r>
          </a:p>
        </p:txBody>
      </p:sp>
      <p:sp>
        <p:nvSpPr>
          <p:cNvPr id="98306" name="Content Placeholder 2">
            <a:extLst>
              <a:ext uri="{FF2B5EF4-FFF2-40B4-BE49-F238E27FC236}">
                <a16:creationId xmlns:a16="http://schemas.microsoft.com/office/drawing/2014/main" id="{FE706F2A-3527-4C4A-AA59-3683C0555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6657"/>
            <a:ext cx="9052560" cy="5134822"/>
          </a:xfrm>
        </p:spPr>
        <p:txBody>
          <a:bodyPr/>
          <a:lstStyle/>
          <a:p>
            <a:r>
              <a:rPr lang="en-US" altLang="en-US" sz="2800" dirty="0"/>
              <a:t>Basic types: N, Z</a:t>
            </a:r>
          </a:p>
          <a:p>
            <a:pPr lvl="1"/>
            <a:r>
              <a:rPr lang="en-US" altLang="en-US" sz="2400" dirty="0"/>
              <a:t>e.g.   x:N   is a declaration</a:t>
            </a:r>
          </a:p>
          <a:p>
            <a:r>
              <a:rPr lang="en-US" altLang="en-US" sz="2800" dirty="0"/>
              <a:t>Free type</a:t>
            </a:r>
          </a:p>
          <a:p>
            <a:pPr lvl="1"/>
            <a:r>
              <a:rPr lang="en-US" altLang="en-US" sz="2360" dirty="0"/>
              <a:t>e.g. </a:t>
            </a:r>
            <a:r>
              <a:rPr lang="en-US" altLang="en-US" sz="1800" dirty="0"/>
              <a:t>Month:: </a:t>
            </a:r>
            <a:r>
              <a:rPr lang="en-US" altLang="en-US" sz="1800" dirty="0" err="1"/>
              <a:t>jan</a:t>
            </a:r>
            <a:r>
              <a:rPr lang="en-US" altLang="en-US" sz="1800" dirty="0"/>
              <a:t> | </a:t>
            </a:r>
            <a:r>
              <a:rPr lang="en-US" altLang="en-US" sz="1800" dirty="0" err="1"/>
              <a:t>feb|mar|apr|may|jun|jul|aug|sep|oct|nov|dec</a:t>
            </a:r>
            <a:endParaRPr lang="en-US" altLang="en-US" sz="2360" dirty="0"/>
          </a:p>
          <a:p>
            <a:pPr lvl="1"/>
            <a:r>
              <a:rPr lang="tr-TR" altLang="en-US" sz="2360" dirty="0"/>
              <a:t> </a:t>
            </a:r>
            <a:r>
              <a:rPr lang="en-US" altLang="en-US" sz="2360" dirty="0"/>
              <a:t>m: Month      is a declaration</a:t>
            </a:r>
          </a:p>
          <a:p>
            <a:r>
              <a:rPr lang="en-US" altLang="en-US" sz="2800" dirty="0"/>
              <a:t>Given Sets</a:t>
            </a:r>
          </a:p>
          <a:p>
            <a:pPr lvl="1"/>
            <a:r>
              <a:rPr lang="en-US" altLang="en-US" sz="2400" dirty="0"/>
              <a:t>e.g. let Book be the set of books and Person be the set of borrowers. The given set is [</a:t>
            </a:r>
            <a:r>
              <a:rPr lang="en-US" altLang="en-US" sz="2400" dirty="0" err="1"/>
              <a:t>Book,Person</a:t>
            </a:r>
            <a:r>
              <a:rPr lang="en-US" altLang="en-US" sz="2400" dirty="0"/>
              <a:t>]</a:t>
            </a:r>
          </a:p>
          <a:p>
            <a:pPr lvl="1"/>
            <a:r>
              <a:rPr lang="en-US" altLang="en-US" sz="2400" dirty="0"/>
              <a:t>b:Book    is a declaration</a:t>
            </a:r>
          </a:p>
          <a:p>
            <a:r>
              <a:rPr lang="en-US" altLang="en-US" sz="2800" dirty="0"/>
              <a:t>Powerset</a:t>
            </a:r>
          </a:p>
          <a:p>
            <a:pPr lvl="1"/>
            <a:r>
              <a:rPr lang="en-US" altLang="en-US" sz="2400" dirty="0"/>
              <a:t>numbers: </a:t>
            </a:r>
            <a:r>
              <a:rPr lang="en-US" altLang="en-US" sz="2800" dirty="0"/>
              <a:t>P</a:t>
            </a:r>
            <a:r>
              <a:rPr lang="en-US" altLang="en-US" sz="2400" dirty="0"/>
              <a:t> N            is a declaration</a:t>
            </a:r>
          </a:p>
          <a:p>
            <a:r>
              <a:rPr lang="en-US" altLang="en-US" sz="2800" dirty="0"/>
              <a:t>Relation and Functions  </a:t>
            </a:r>
          </a:p>
          <a:p>
            <a:r>
              <a:rPr lang="en-US" altLang="en-US" sz="2800" dirty="0"/>
              <a:t>Other Schemas, to define composite types</a:t>
            </a:r>
          </a:p>
        </p:txBody>
      </p:sp>
      <p:sp>
        <p:nvSpPr>
          <p:cNvPr id="98307" name="Slide Number Placeholder 3">
            <a:extLst>
              <a:ext uri="{FF2B5EF4-FFF2-40B4-BE49-F238E27FC236}">
                <a16:creationId xmlns:a16="http://schemas.microsoft.com/office/drawing/2014/main" id="{D58C65A8-5F32-4176-887A-99856F5A3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100584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A958605-9781-4CA2-AD13-9BC98739F9DE}" type="slidenum">
              <a:rPr kumimoji="0" lang="en-US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100584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2785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687070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150" dirty="0">
                <a:latin typeface="Gill Sans MT"/>
                <a:cs typeface="Gill Sans MT"/>
              </a:rPr>
              <a:t>Formal </a:t>
            </a:r>
            <a:r>
              <a:rPr sz="4400" b="0" spc="60" dirty="0">
                <a:latin typeface="Gill Sans MT"/>
                <a:cs typeface="Gill Sans MT"/>
              </a:rPr>
              <a:t>specification</a:t>
            </a:r>
            <a:r>
              <a:rPr sz="4400" b="0" spc="-395" dirty="0">
                <a:latin typeface="Gill Sans MT"/>
                <a:cs typeface="Gill Sans MT"/>
              </a:rPr>
              <a:t> </a:t>
            </a:r>
            <a:r>
              <a:rPr sz="4400" b="0" spc="5" dirty="0">
                <a:latin typeface="Gill Sans MT"/>
                <a:cs typeface="Gill Sans MT"/>
              </a:rPr>
              <a:t>methods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28697"/>
            <a:ext cx="7861300" cy="3934460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355600" marR="82550" indent="-342900">
              <a:lnSpc>
                <a:spcPct val="79800"/>
              </a:lnSpc>
              <a:spcBef>
                <a:spcPts val="68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The process of making a vague notion precise </a:t>
            </a:r>
            <a:r>
              <a:rPr sz="2400" spc="-5" dirty="0">
                <a:latin typeface="Verdana"/>
                <a:cs typeface="Verdana"/>
              </a:rPr>
              <a:t>is  </a:t>
            </a:r>
            <a:r>
              <a:rPr sz="2400" dirty="0">
                <a:latin typeface="Verdana"/>
                <a:cs typeface="Verdana"/>
              </a:rPr>
              <a:t>called</a:t>
            </a:r>
            <a:r>
              <a:rPr sz="2400" spc="-5" dirty="0">
                <a:latin typeface="Verdana"/>
                <a:cs typeface="Verdana"/>
              </a:rPr>
              <a:t> “</a:t>
            </a:r>
            <a:r>
              <a:rPr sz="2400" spc="-5" dirty="0">
                <a:solidFill>
                  <a:srgbClr val="FF0000"/>
                </a:solidFill>
                <a:latin typeface="Verdana"/>
                <a:cs typeface="Verdana"/>
              </a:rPr>
              <a:t>formalization</a:t>
            </a:r>
            <a:r>
              <a:rPr sz="2400" spc="-5" dirty="0">
                <a:latin typeface="Verdana"/>
                <a:cs typeface="Verdana"/>
              </a:rPr>
              <a:t>”.</a:t>
            </a:r>
            <a:endParaRPr sz="2400">
              <a:latin typeface="Verdana"/>
              <a:cs typeface="Verdana"/>
            </a:endParaRPr>
          </a:p>
          <a:p>
            <a:pPr marL="354965" marR="16510" indent="-342900">
              <a:lnSpc>
                <a:spcPct val="79900"/>
              </a:lnSpc>
              <a:spcBef>
                <a:spcPts val="57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For a method to be formal it must have a </a:t>
            </a:r>
            <a:r>
              <a:rPr sz="2400" u="heavy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</a:rPr>
              <a:t>well-  defined mathematical basis</a:t>
            </a:r>
            <a:r>
              <a:rPr sz="2400" dirty="0">
                <a:latin typeface="Verdana"/>
                <a:cs typeface="Verdana"/>
              </a:rPr>
              <a:t> frequently by means  of a formal specification language.</a:t>
            </a:r>
            <a:endParaRPr sz="2400">
              <a:latin typeface="Verdana"/>
              <a:cs typeface="Verdana"/>
            </a:endParaRPr>
          </a:p>
          <a:p>
            <a:pPr marL="355600" marR="1149350" indent="-342900">
              <a:lnSpc>
                <a:spcPct val="79800"/>
              </a:lnSpc>
              <a:spcBef>
                <a:spcPts val="57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A formal specification language is usually  composed of three primary</a:t>
            </a:r>
            <a:r>
              <a:rPr sz="2400" spc="-6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components:</a:t>
            </a:r>
            <a:endParaRPr sz="2400">
              <a:latin typeface="Verdana"/>
              <a:cs typeface="Verdana"/>
            </a:endParaRPr>
          </a:p>
          <a:p>
            <a:pPr marL="755650" marR="278765" lvl="1" indent="-285750">
              <a:lnSpc>
                <a:spcPts val="1930"/>
              </a:lnSpc>
              <a:spcBef>
                <a:spcPts val="43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A </a:t>
            </a:r>
            <a:r>
              <a:rPr sz="2000" spc="-10" dirty="0">
                <a:solidFill>
                  <a:srgbClr val="FF0000"/>
                </a:solidFill>
                <a:latin typeface="Verdana"/>
                <a:cs typeface="Verdana"/>
              </a:rPr>
              <a:t>syntax </a:t>
            </a:r>
            <a:r>
              <a:rPr sz="2000" spc="-5" dirty="0">
                <a:latin typeface="Verdana"/>
                <a:cs typeface="Verdana"/>
              </a:rPr>
              <a:t>that </a:t>
            </a:r>
            <a:r>
              <a:rPr sz="2000" spc="-10" dirty="0">
                <a:latin typeface="Verdana"/>
                <a:cs typeface="Verdana"/>
              </a:rPr>
              <a:t>defines </a:t>
            </a:r>
            <a:r>
              <a:rPr sz="2000" spc="-5" dirty="0">
                <a:latin typeface="Verdana"/>
                <a:cs typeface="Verdana"/>
              </a:rPr>
              <a:t>the </a:t>
            </a:r>
            <a:r>
              <a:rPr sz="2000" spc="-10" dirty="0">
                <a:latin typeface="Verdana"/>
                <a:cs typeface="Verdana"/>
              </a:rPr>
              <a:t>specific </a:t>
            </a:r>
            <a:r>
              <a:rPr sz="2000" spc="-5" dirty="0">
                <a:latin typeface="Verdana"/>
                <a:cs typeface="Verdana"/>
              </a:rPr>
              <a:t>notation with </a:t>
            </a:r>
            <a:r>
              <a:rPr sz="2000" spc="-10" dirty="0">
                <a:latin typeface="Verdana"/>
                <a:cs typeface="Verdana"/>
              </a:rPr>
              <a:t>which  </a:t>
            </a:r>
            <a:r>
              <a:rPr sz="2000" spc="-5" dirty="0">
                <a:latin typeface="Verdana"/>
                <a:cs typeface="Verdana"/>
              </a:rPr>
              <a:t>the </a:t>
            </a:r>
            <a:r>
              <a:rPr sz="2000" spc="-10" dirty="0">
                <a:latin typeface="Verdana"/>
                <a:cs typeface="Verdana"/>
              </a:rPr>
              <a:t>specification </a:t>
            </a:r>
            <a:r>
              <a:rPr sz="2000" spc="-5" dirty="0">
                <a:latin typeface="Verdana"/>
                <a:cs typeface="Verdana"/>
              </a:rPr>
              <a:t>is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represented,</a:t>
            </a:r>
            <a:endParaRPr sz="2000">
              <a:latin typeface="Verdana"/>
              <a:cs typeface="Verdana"/>
            </a:endParaRPr>
          </a:p>
          <a:p>
            <a:pPr marL="755650" marR="5080" lvl="1" indent="-285750">
              <a:lnSpc>
                <a:spcPts val="1930"/>
              </a:lnSpc>
              <a:spcBef>
                <a:spcPts val="46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A </a:t>
            </a:r>
            <a:r>
              <a:rPr sz="2000" spc="-10" dirty="0">
                <a:solidFill>
                  <a:srgbClr val="FF0000"/>
                </a:solidFill>
                <a:latin typeface="Verdana"/>
                <a:cs typeface="Verdana"/>
              </a:rPr>
              <a:t>semantics </a:t>
            </a:r>
            <a:r>
              <a:rPr sz="2000" spc="-5" dirty="0">
                <a:latin typeface="Verdana"/>
                <a:cs typeface="Verdana"/>
              </a:rPr>
              <a:t>that </a:t>
            </a:r>
            <a:r>
              <a:rPr sz="2000" spc="-10" dirty="0">
                <a:latin typeface="Verdana"/>
                <a:cs typeface="Verdana"/>
              </a:rPr>
              <a:t>helps </a:t>
            </a:r>
            <a:r>
              <a:rPr sz="2000" spc="-5" dirty="0">
                <a:latin typeface="Verdana"/>
                <a:cs typeface="Verdana"/>
              </a:rPr>
              <a:t>to </a:t>
            </a:r>
            <a:r>
              <a:rPr sz="2000" spc="-10" dirty="0">
                <a:latin typeface="Verdana"/>
                <a:cs typeface="Verdana"/>
              </a:rPr>
              <a:t>define </a:t>
            </a:r>
            <a:r>
              <a:rPr sz="2000" spc="-5" dirty="0">
                <a:latin typeface="Verdana"/>
                <a:cs typeface="Verdana"/>
              </a:rPr>
              <a:t>a </a:t>
            </a:r>
            <a:r>
              <a:rPr sz="2000" spc="-10" dirty="0">
                <a:latin typeface="Verdana"/>
                <a:cs typeface="Verdana"/>
              </a:rPr>
              <a:t>"universe </a:t>
            </a:r>
            <a:r>
              <a:rPr sz="2000" spc="-5" dirty="0">
                <a:latin typeface="Verdana"/>
                <a:cs typeface="Verdana"/>
              </a:rPr>
              <a:t>of </a:t>
            </a:r>
            <a:r>
              <a:rPr sz="2000" spc="-10" dirty="0">
                <a:latin typeface="Verdana"/>
                <a:cs typeface="Verdana"/>
              </a:rPr>
              <a:t>objects"  </a:t>
            </a:r>
            <a:r>
              <a:rPr sz="2000" spc="-5" dirty="0">
                <a:latin typeface="Verdana"/>
                <a:cs typeface="Verdana"/>
              </a:rPr>
              <a:t>that will be used to </a:t>
            </a:r>
            <a:r>
              <a:rPr sz="2000" spc="-10" dirty="0">
                <a:latin typeface="Verdana"/>
                <a:cs typeface="Verdana"/>
              </a:rPr>
              <a:t>describe </a:t>
            </a:r>
            <a:r>
              <a:rPr sz="2000" spc="-5" dirty="0">
                <a:latin typeface="Verdana"/>
                <a:cs typeface="Verdana"/>
              </a:rPr>
              <a:t>the </a:t>
            </a:r>
            <a:r>
              <a:rPr sz="2000" spc="-10" dirty="0">
                <a:latin typeface="Verdana"/>
                <a:cs typeface="Verdana"/>
              </a:rPr>
              <a:t>system,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and</a:t>
            </a:r>
            <a:endParaRPr sz="2000">
              <a:latin typeface="Verdana"/>
              <a:cs typeface="Verdana"/>
            </a:endParaRPr>
          </a:p>
          <a:p>
            <a:pPr marL="755015" marR="572770" lvl="1" indent="-285750">
              <a:lnSpc>
                <a:spcPts val="1930"/>
              </a:lnSpc>
              <a:spcBef>
                <a:spcPts val="46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A </a:t>
            </a:r>
            <a:r>
              <a:rPr sz="2000" spc="-5" dirty="0">
                <a:solidFill>
                  <a:srgbClr val="FF0000"/>
                </a:solidFill>
                <a:latin typeface="Verdana"/>
                <a:cs typeface="Verdana"/>
              </a:rPr>
              <a:t>set of </a:t>
            </a:r>
            <a:r>
              <a:rPr sz="2000" spc="-10" dirty="0">
                <a:solidFill>
                  <a:srgbClr val="FF0000"/>
                </a:solidFill>
                <a:latin typeface="Verdana"/>
                <a:cs typeface="Verdana"/>
              </a:rPr>
              <a:t>relations </a:t>
            </a:r>
            <a:r>
              <a:rPr sz="2000" spc="-5" dirty="0">
                <a:latin typeface="Verdana"/>
                <a:cs typeface="Verdana"/>
              </a:rPr>
              <a:t>that </a:t>
            </a:r>
            <a:r>
              <a:rPr sz="2000" spc="-10" dirty="0">
                <a:latin typeface="Verdana"/>
                <a:cs typeface="Verdana"/>
              </a:rPr>
              <a:t>define </a:t>
            </a:r>
            <a:r>
              <a:rPr sz="2000" spc="-5" dirty="0">
                <a:latin typeface="Verdana"/>
                <a:cs typeface="Verdana"/>
              </a:rPr>
              <a:t>the rules that </a:t>
            </a:r>
            <a:r>
              <a:rPr sz="2000" spc="-10" dirty="0">
                <a:latin typeface="Verdana"/>
                <a:cs typeface="Verdana"/>
              </a:rPr>
              <a:t>indicate  which objects properly satisfy </a:t>
            </a:r>
            <a:r>
              <a:rPr sz="2000" spc="-5" dirty="0">
                <a:latin typeface="Verdana"/>
                <a:cs typeface="Verdana"/>
              </a:rPr>
              <a:t>the</a:t>
            </a:r>
            <a:r>
              <a:rPr sz="2000" spc="55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specification.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A9BAA-1D3E-4E41-9E4F-E0683CF6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Box office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5AFCE-9683-4959-9D67-3C43343E7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spc="-5" dirty="0">
                <a:cs typeface="Verdana"/>
              </a:rPr>
              <a:t>A </a:t>
            </a:r>
            <a:r>
              <a:rPr lang="en-US" sz="2000" spc="-10" dirty="0">
                <a:cs typeface="Verdana"/>
              </a:rPr>
              <a:t>concert </a:t>
            </a:r>
            <a:r>
              <a:rPr lang="en-US" sz="2000" spc="-5" dirty="0">
                <a:cs typeface="Verdana"/>
              </a:rPr>
              <a:t>hall uses a </a:t>
            </a:r>
            <a:r>
              <a:rPr lang="en-US" sz="2000" spc="-10" dirty="0">
                <a:cs typeface="Verdana"/>
              </a:rPr>
              <a:t>software system </a:t>
            </a:r>
            <a:r>
              <a:rPr lang="en-US" sz="2000" spc="-5" dirty="0">
                <a:cs typeface="Verdana"/>
              </a:rPr>
              <a:t>to keep track </a:t>
            </a:r>
            <a:r>
              <a:rPr lang="en-US" sz="2000" spc="-10" dirty="0">
                <a:cs typeface="Verdana"/>
              </a:rPr>
              <a:t>of  bookings </a:t>
            </a:r>
            <a:r>
              <a:rPr lang="en-US" sz="2000" spc="-5" dirty="0">
                <a:cs typeface="Verdana"/>
              </a:rPr>
              <a:t>for </a:t>
            </a:r>
            <a:r>
              <a:rPr lang="en-US" sz="2000" spc="-10" dirty="0">
                <a:cs typeface="Verdana"/>
              </a:rPr>
              <a:t>performances. </a:t>
            </a:r>
          </a:p>
          <a:p>
            <a:r>
              <a:rPr lang="en-US" sz="2000" spc="-5" dirty="0">
                <a:cs typeface="Verdana"/>
              </a:rPr>
              <a:t>Inside the hall is a </a:t>
            </a:r>
            <a:r>
              <a:rPr lang="en-US" sz="2000" spc="-10" dirty="0">
                <a:cs typeface="Verdana"/>
              </a:rPr>
              <a:t>certain  </a:t>
            </a:r>
            <a:r>
              <a:rPr lang="en-US" sz="2000" spc="-5" dirty="0">
                <a:cs typeface="Verdana"/>
              </a:rPr>
              <a:t>amount of </a:t>
            </a:r>
            <a:r>
              <a:rPr lang="en-US" sz="2000" spc="-10" dirty="0">
                <a:cs typeface="Verdana"/>
              </a:rPr>
              <a:t>seating, some </a:t>
            </a:r>
            <a:r>
              <a:rPr lang="en-US" sz="2000" spc="-5" dirty="0">
                <a:cs typeface="Verdana"/>
              </a:rPr>
              <a:t>or all of </a:t>
            </a:r>
            <a:r>
              <a:rPr lang="en-US" sz="2000" spc="-10" dirty="0">
                <a:cs typeface="Verdana"/>
              </a:rPr>
              <a:t>which </a:t>
            </a:r>
            <a:r>
              <a:rPr lang="en-US" sz="2000" spc="-5" dirty="0">
                <a:cs typeface="Verdana"/>
              </a:rPr>
              <a:t>may be made  available to </a:t>
            </a:r>
            <a:r>
              <a:rPr lang="en-US" sz="2000" spc="-10" dirty="0">
                <a:cs typeface="Verdana"/>
              </a:rPr>
              <a:t>customers </a:t>
            </a:r>
            <a:r>
              <a:rPr lang="en-US" sz="2000" spc="-5" dirty="0">
                <a:cs typeface="Verdana"/>
              </a:rPr>
              <a:t>for a</a:t>
            </a:r>
            <a:r>
              <a:rPr lang="en-US" sz="2000" spc="114" dirty="0">
                <a:cs typeface="Verdana"/>
              </a:rPr>
              <a:t> </a:t>
            </a:r>
            <a:r>
              <a:rPr lang="en-US" sz="2000" spc="-5" dirty="0">
                <a:cs typeface="Verdana"/>
              </a:rPr>
              <a:t>given</a:t>
            </a:r>
            <a:r>
              <a:rPr lang="en-US" sz="2000" spc="20" dirty="0">
                <a:cs typeface="Verdana"/>
              </a:rPr>
              <a:t> </a:t>
            </a:r>
            <a:r>
              <a:rPr lang="en-US" sz="2000" spc="-5" dirty="0">
                <a:cs typeface="Verdana"/>
              </a:rPr>
              <a:t>performance.</a:t>
            </a:r>
          </a:p>
          <a:p>
            <a:r>
              <a:rPr lang="en-US" sz="2000" spc="-5" dirty="0">
                <a:cs typeface="Verdana"/>
              </a:rPr>
              <a:t>The box  </a:t>
            </a:r>
            <a:r>
              <a:rPr lang="en-US" sz="2000" spc="-10" dirty="0">
                <a:cs typeface="Verdana"/>
              </a:rPr>
              <a:t>office </a:t>
            </a:r>
            <a:r>
              <a:rPr lang="en-US" sz="2000" spc="-5" dirty="0">
                <a:cs typeface="Verdana"/>
              </a:rPr>
              <a:t>maintains a record of </a:t>
            </a:r>
            <a:r>
              <a:rPr lang="en-US" sz="2000" spc="-10" dirty="0">
                <a:cs typeface="Verdana"/>
              </a:rPr>
              <a:t>which seats </a:t>
            </a:r>
            <a:r>
              <a:rPr lang="en-US" sz="2000" spc="-5" dirty="0">
                <a:cs typeface="Verdana"/>
              </a:rPr>
              <a:t>have been </a:t>
            </a:r>
            <a:r>
              <a:rPr lang="en-US" sz="2000" spc="-10" dirty="0">
                <a:cs typeface="Verdana"/>
              </a:rPr>
              <a:t>sold,  </a:t>
            </a:r>
            <a:r>
              <a:rPr lang="en-US" sz="2000" spc="-5" dirty="0">
                <a:cs typeface="Verdana"/>
              </a:rPr>
              <a:t>and to </a:t>
            </a:r>
            <a:r>
              <a:rPr lang="en-US" sz="2000" spc="-10" dirty="0">
                <a:cs typeface="Verdana"/>
              </a:rPr>
              <a:t>whom.</a:t>
            </a:r>
          </a:p>
          <a:p>
            <a:endParaRPr lang="en-US" sz="2000" spc="-10" dirty="0"/>
          </a:p>
          <a:p>
            <a:r>
              <a:rPr lang="en-US" sz="2000" dirty="0"/>
              <a:t>Lets describe this box office. How can I represent a box office?</a:t>
            </a:r>
          </a:p>
          <a:p>
            <a:r>
              <a:rPr lang="en-US" sz="2000" dirty="0"/>
              <a:t>Given sets:   [Seat, Customer]</a:t>
            </a:r>
            <a:endParaRPr lang="en-US" sz="1400" dirty="0"/>
          </a:p>
          <a:p>
            <a:r>
              <a:rPr lang="en-US" sz="2000" dirty="0"/>
              <a:t>I need a relation between these two sets. Since I cannot sell the same seat to multiple customer, it is a Function.</a:t>
            </a:r>
          </a:p>
          <a:p>
            <a:pPr lvl="1"/>
            <a:r>
              <a:rPr lang="en-US" sz="2000" dirty="0"/>
              <a:t>Is this a partial or total function?</a:t>
            </a:r>
          </a:p>
          <a:p>
            <a:pPr lvl="1"/>
            <a:r>
              <a:rPr lang="en-US" sz="2000" dirty="0"/>
              <a:t>i.e. is every seat sold to a customer?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A971EE-84AF-471A-B2E4-AE04E7B9C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67532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A9BAA-1D3E-4E41-9E4F-E0683CF6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Box office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5AFCE-9683-4959-9D67-3C43343E7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spc="-5" dirty="0">
                <a:cs typeface="Verdana"/>
              </a:rPr>
              <a:t>A </a:t>
            </a:r>
            <a:r>
              <a:rPr lang="en-US" sz="2000" spc="-10" dirty="0">
                <a:cs typeface="Verdana"/>
              </a:rPr>
              <a:t>concert </a:t>
            </a:r>
            <a:r>
              <a:rPr lang="en-US" sz="2000" spc="-5" dirty="0">
                <a:cs typeface="Verdana"/>
              </a:rPr>
              <a:t>hall uses a </a:t>
            </a:r>
            <a:r>
              <a:rPr lang="en-US" sz="2000" spc="-10" dirty="0">
                <a:cs typeface="Verdana"/>
              </a:rPr>
              <a:t>software system </a:t>
            </a:r>
            <a:r>
              <a:rPr lang="en-US" sz="2000" spc="-5" dirty="0">
                <a:cs typeface="Verdana"/>
              </a:rPr>
              <a:t>to keep track </a:t>
            </a:r>
            <a:r>
              <a:rPr lang="en-US" sz="2000" spc="-10" dirty="0">
                <a:cs typeface="Verdana"/>
              </a:rPr>
              <a:t>of  bookings </a:t>
            </a:r>
            <a:r>
              <a:rPr lang="en-US" sz="2000" spc="-5" dirty="0">
                <a:cs typeface="Verdana"/>
              </a:rPr>
              <a:t>for </a:t>
            </a:r>
            <a:r>
              <a:rPr lang="en-US" sz="2000" spc="-10" dirty="0">
                <a:cs typeface="Verdana"/>
              </a:rPr>
              <a:t>performances. </a:t>
            </a:r>
          </a:p>
          <a:p>
            <a:r>
              <a:rPr lang="en-US" sz="2000" spc="-5" dirty="0">
                <a:cs typeface="Verdana"/>
              </a:rPr>
              <a:t>Inside the hall is a </a:t>
            </a:r>
            <a:r>
              <a:rPr lang="en-US" sz="2000" spc="-10" dirty="0">
                <a:cs typeface="Verdana"/>
              </a:rPr>
              <a:t>certain  </a:t>
            </a:r>
            <a:r>
              <a:rPr lang="en-US" sz="2000" spc="-5" dirty="0">
                <a:cs typeface="Verdana"/>
              </a:rPr>
              <a:t>amount of </a:t>
            </a:r>
            <a:r>
              <a:rPr lang="en-US" sz="2000" spc="-10" dirty="0">
                <a:cs typeface="Verdana"/>
              </a:rPr>
              <a:t>seating, some </a:t>
            </a:r>
            <a:r>
              <a:rPr lang="en-US" sz="2000" spc="-5" dirty="0">
                <a:cs typeface="Verdana"/>
              </a:rPr>
              <a:t>or all of </a:t>
            </a:r>
            <a:r>
              <a:rPr lang="en-US" sz="2000" spc="-10" dirty="0">
                <a:cs typeface="Verdana"/>
              </a:rPr>
              <a:t>which </a:t>
            </a:r>
            <a:r>
              <a:rPr lang="en-US" sz="2000" spc="-5" dirty="0">
                <a:cs typeface="Verdana"/>
              </a:rPr>
              <a:t>may be made  available to </a:t>
            </a:r>
            <a:r>
              <a:rPr lang="en-US" sz="2000" spc="-10" dirty="0">
                <a:cs typeface="Verdana"/>
              </a:rPr>
              <a:t>customers </a:t>
            </a:r>
            <a:r>
              <a:rPr lang="en-US" sz="2000" spc="-5" dirty="0">
                <a:cs typeface="Verdana"/>
              </a:rPr>
              <a:t>for a</a:t>
            </a:r>
            <a:r>
              <a:rPr lang="en-US" sz="2000" spc="114" dirty="0">
                <a:cs typeface="Verdana"/>
              </a:rPr>
              <a:t> </a:t>
            </a:r>
            <a:r>
              <a:rPr lang="en-US" sz="2000" spc="-5" dirty="0">
                <a:cs typeface="Verdana"/>
              </a:rPr>
              <a:t>given</a:t>
            </a:r>
            <a:r>
              <a:rPr lang="en-US" sz="2000" spc="20" dirty="0">
                <a:cs typeface="Verdana"/>
              </a:rPr>
              <a:t> </a:t>
            </a:r>
            <a:r>
              <a:rPr lang="en-US" sz="2000" spc="-5" dirty="0">
                <a:cs typeface="Verdana"/>
              </a:rPr>
              <a:t>performance.</a:t>
            </a:r>
          </a:p>
          <a:p>
            <a:r>
              <a:rPr lang="en-US" sz="2000" spc="-5" dirty="0">
                <a:cs typeface="Verdana"/>
              </a:rPr>
              <a:t>The box  </a:t>
            </a:r>
            <a:r>
              <a:rPr lang="en-US" sz="2000" spc="-10" dirty="0">
                <a:cs typeface="Verdana"/>
              </a:rPr>
              <a:t>office </a:t>
            </a:r>
            <a:r>
              <a:rPr lang="en-US" sz="2000" spc="-5" dirty="0">
                <a:cs typeface="Verdana"/>
              </a:rPr>
              <a:t>maintains a record of </a:t>
            </a:r>
            <a:r>
              <a:rPr lang="en-US" sz="2000" spc="-10" dirty="0">
                <a:cs typeface="Verdana"/>
              </a:rPr>
              <a:t>which seats </a:t>
            </a:r>
            <a:r>
              <a:rPr lang="en-US" sz="2000" spc="-5" dirty="0">
                <a:cs typeface="Verdana"/>
              </a:rPr>
              <a:t>have been </a:t>
            </a:r>
            <a:r>
              <a:rPr lang="en-US" sz="2000" spc="-10" dirty="0">
                <a:cs typeface="Verdana"/>
              </a:rPr>
              <a:t>sold,  </a:t>
            </a:r>
            <a:r>
              <a:rPr lang="en-US" sz="2000" spc="-5" dirty="0">
                <a:cs typeface="Verdana"/>
              </a:rPr>
              <a:t>and to </a:t>
            </a:r>
            <a:r>
              <a:rPr lang="en-US" sz="2000" spc="-10" dirty="0">
                <a:cs typeface="Verdana"/>
              </a:rPr>
              <a:t>whom.</a:t>
            </a:r>
          </a:p>
          <a:p>
            <a:endParaRPr lang="en-US" sz="2000" spc="-10" dirty="0"/>
          </a:p>
          <a:p>
            <a:r>
              <a:rPr lang="en-US" sz="2000" dirty="0"/>
              <a:t>Lets describe this box office. </a:t>
            </a:r>
          </a:p>
          <a:p>
            <a:r>
              <a:rPr lang="en-US" sz="2000" dirty="0"/>
              <a:t>How can I represent a state of the box office?</a:t>
            </a:r>
          </a:p>
          <a:p>
            <a:r>
              <a:rPr lang="en-US" sz="2000" dirty="0"/>
              <a:t>Given sets:   [Seat, Customer]</a:t>
            </a:r>
            <a:endParaRPr lang="en-US" sz="156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 need a relation between these two sets. Since I cannot sell the same seat to multiple customer, and not all seats have to be sold, it is a partial function.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A971EE-84AF-471A-B2E4-AE04E7B9C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31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99337B-C6BF-4AD0-8370-149F1BEE6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6545685"/>
            <a:ext cx="3454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76140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99337B-C6BF-4AD0-8370-149F1BEE6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5715000"/>
            <a:ext cx="3352800" cy="591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1A9BAA-1D3E-4E41-9E4F-E0683CF6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Box office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5AFCE-9683-4959-9D67-3C43343E78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7504" y="2028623"/>
                <a:ext cx="9174480" cy="5425440"/>
              </a:xfrm>
            </p:spPr>
            <p:txBody>
              <a:bodyPr/>
              <a:lstStyle/>
              <a:p>
                <a:r>
                  <a:rPr lang="en-US" sz="2000" spc="-5" dirty="0">
                    <a:cs typeface="Verdana"/>
                  </a:rPr>
                  <a:t>A </a:t>
                </a:r>
                <a:r>
                  <a:rPr lang="en-US" sz="2000" spc="-10" dirty="0">
                    <a:cs typeface="Verdana"/>
                  </a:rPr>
                  <a:t>concert </a:t>
                </a:r>
                <a:r>
                  <a:rPr lang="en-US" sz="2000" spc="-5" dirty="0">
                    <a:cs typeface="Verdana"/>
                  </a:rPr>
                  <a:t>hall uses a </a:t>
                </a:r>
                <a:r>
                  <a:rPr lang="en-US" sz="2000" spc="-10" dirty="0">
                    <a:cs typeface="Verdana"/>
                  </a:rPr>
                  <a:t>software system </a:t>
                </a:r>
                <a:r>
                  <a:rPr lang="en-US" sz="2000" spc="-5" dirty="0">
                    <a:cs typeface="Verdana"/>
                  </a:rPr>
                  <a:t>to keep track </a:t>
                </a:r>
                <a:r>
                  <a:rPr lang="en-US" sz="2000" spc="-10" dirty="0">
                    <a:cs typeface="Verdana"/>
                  </a:rPr>
                  <a:t>of  bookings </a:t>
                </a:r>
                <a:r>
                  <a:rPr lang="en-US" sz="2000" spc="-5" dirty="0">
                    <a:cs typeface="Verdana"/>
                  </a:rPr>
                  <a:t>for </a:t>
                </a:r>
                <a:r>
                  <a:rPr lang="en-US" sz="2000" spc="-10" dirty="0">
                    <a:cs typeface="Verdana"/>
                  </a:rPr>
                  <a:t>performances. </a:t>
                </a:r>
              </a:p>
              <a:p>
                <a:r>
                  <a:rPr lang="en-US" sz="2000" spc="-5" dirty="0">
                    <a:cs typeface="Verdana"/>
                  </a:rPr>
                  <a:t>Inside the hall is a </a:t>
                </a:r>
                <a:r>
                  <a:rPr lang="en-US" sz="2000" spc="-10" dirty="0">
                    <a:cs typeface="Verdana"/>
                  </a:rPr>
                  <a:t>certain  </a:t>
                </a:r>
                <a:r>
                  <a:rPr lang="en-US" sz="2000" spc="-5" dirty="0">
                    <a:cs typeface="Verdana"/>
                  </a:rPr>
                  <a:t>amount of </a:t>
                </a:r>
                <a:r>
                  <a:rPr lang="en-US" sz="2000" spc="-10" dirty="0">
                    <a:cs typeface="Verdana"/>
                  </a:rPr>
                  <a:t>seating, some </a:t>
                </a:r>
                <a:r>
                  <a:rPr lang="en-US" sz="2000" spc="-5" dirty="0">
                    <a:cs typeface="Verdana"/>
                  </a:rPr>
                  <a:t>or all of </a:t>
                </a:r>
                <a:r>
                  <a:rPr lang="en-US" sz="2000" spc="-10" dirty="0">
                    <a:cs typeface="Verdana"/>
                  </a:rPr>
                  <a:t>which </a:t>
                </a:r>
                <a:r>
                  <a:rPr lang="en-US" sz="2000" spc="-5" dirty="0">
                    <a:cs typeface="Verdana"/>
                  </a:rPr>
                  <a:t>may be made  available to </a:t>
                </a:r>
                <a:r>
                  <a:rPr lang="en-US" sz="2000" spc="-10" dirty="0">
                    <a:cs typeface="Verdana"/>
                  </a:rPr>
                  <a:t>customers </a:t>
                </a:r>
                <a:r>
                  <a:rPr lang="en-US" sz="2000" spc="-5" dirty="0">
                    <a:cs typeface="Verdana"/>
                  </a:rPr>
                  <a:t>for a</a:t>
                </a:r>
                <a:r>
                  <a:rPr lang="en-US" sz="2000" spc="114" dirty="0">
                    <a:cs typeface="Verdana"/>
                  </a:rPr>
                  <a:t> </a:t>
                </a:r>
                <a:r>
                  <a:rPr lang="en-US" sz="2000" spc="-5" dirty="0">
                    <a:cs typeface="Verdana"/>
                  </a:rPr>
                  <a:t>given</a:t>
                </a:r>
                <a:r>
                  <a:rPr lang="en-US" sz="2000" spc="20" dirty="0">
                    <a:cs typeface="Verdana"/>
                  </a:rPr>
                  <a:t> </a:t>
                </a:r>
                <a:r>
                  <a:rPr lang="en-US" sz="2000" spc="-5" dirty="0">
                    <a:cs typeface="Verdana"/>
                  </a:rPr>
                  <a:t>performance.</a:t>
                </a:r>
              </a:p>
              <a:p>
                <a:r>
                  <a:rPr lang="en-US" sz="2000" spc="-5" dirty="0">
                    <a:cs typeface="Verdana"/>
                  </a:rPr>
                  <a:t>The box  </a:t>
                </a:r>
                <a:r>
                  <a:rPr lang="en-US" sz="2000" spc="-10" dirty="0">
                    <a:cs typeface="Verdana"/>
                  </a:rPr>
                  <a:t>office </a:t>
                </a:r>
                <a:r>
                  <a:rPr lang="en-US" sz="2000" spc="-5" dirty="0">
                    <a:cs typeface="Verdana"/>
                  </a:rPr>
                  <a:t>maintains a record of </a:t>
                </a:r>
                <a:r>
                  <a:rPr lang="en-US" sz="2000" spc="-10" dirty="0">
                    <a:cs typeface="Verdana"/>
                  </a:rPr>
                  <a:t>which seats </a:t>
                </a:r>
                <a:r>
                  <a:rPr lang="en-US" sz="2000" spc="-5" dirty="0">
                    <a:cs typeface="Verdana"/>
                  </a:rPr>
                  <a:t>have been </a:t>
                </a:r>
                <a:r>
                  <a:rPr lang="en-US" sz="2000" spc="-10" dirty="0">
                    <a:cs typeface="Verdana"/>
                  </a:rPr>
                  <a:t>sold,  </a:t>
                </a:r>
                <a:r>
                  <a:rPr lang="en-US" sz="2000" spc="-5" dirty="0">
                    <a:cs typeface="Verdana"/>
                  </a:rPr>
                  <a:t>and to </a:t>
                </a:r>
                <a:r>
                  <a:rPr lang="en-US" sz="2000" spc="-10" dirty="0">
                    <a:cs typeface="Verdana"/>
                  </a:rPr>
                  <a:t>whom</a:t>
                </a:r>
              </a:p>
              <a:p>
                <a:endParaRPr lang="en-US" sz="2000" spc="-10" dirty="0"/>
              </a:p>
              <a:p>
                <a:r>
                  <a:rPr lang="en-US" sz="2000" dirty="0"/>
                  <a:t>Lets describe this box office. How can I represent a box office?</a:t>
                </a:r>
              </a:p>
              <a:p>
                <a:r>
                  <a:rPr lang="en-US" sz="2000" dirty="0"/>
                  <a:t>Given sets:   [Seat, Customer]</a:t>
                </a:r>
                <a:endParaRPr lang="en-US" sz="156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Partial function that “</a:t>
                </a:r>
                <a:r>
                  <a:rPr lang="en-US" sz="2000" spc="-5" dirty="0">
                    <a:cs typeface="Verdana"/>
                  </a:rPr>
                  <a:t>maintains a record of </a:t>
                </a:r>
                <a:r>
                  <a:rPr lang="en-US" sz="2000" spc="-10" dirty="0">
                    <a:cs typeface="Verdana"/>
                  </a:rPr>
                  <a:t>which seats </a:t>
                </a:r>
                <a:r>
                  <a:rPr lang="en-US" sz="2000" spc="-5" dirty="0">
                    <a:cs typeface="Verdana"/>
                  </a:rPr>
                  <a:t>have been </a:t>
                </a:r>
                <a:r>
                  <a:rPr lang="en-US" sz="2000" spc="-10" dirty="0">
                    <a:cs typeface="Verdana"/>
                  </a:rPr>
                  <a:t>sold,  </a:t>
                </a:r>
                <a:r>
                  <a:rPr lang="en-US" sz="2000" spc="-5" dirty="0">
                    <a:cs typeface="Verdana"/>
                  </a:rPr>
                  <a:t>and to </a:t>
                </a:r>
                <a:r>
                  <a:rPr lang="en-US" sz="2000" spc="-10" dirty="0">
                    <a:cs typeface="Verdana"/>
                  </a:rPr>
                  <a:t>whom”</a:t>
                </a:r>
                <a:endParaRPr lang="tr-TR" sz="2000" spc="-10" dirty="0">
                  <a:cs typeface="Verdana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tr-TR" sz="2000" spc="-1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spc="-10" dirty="0"/>
                  <a:t>I need to represent  “some or all of which available to sell”  </a:t>
                </a:r>
              </a:p>
              <a:p>
                <a:pPr marL="0" indent="0">
                  <a:buNone/>
                </a:pPr>
                <a:r>
                  <a:rPr lang="en-US" sz="2000" spc="-10" dirty="0"/>
                  <a:t>    Let  seating </a:t>
                </a:r>
                <a14:m>
                  <m:oMath xmlns:m="http://schemas.openxmlformats.org/officeDocument/2006/math">
                    <m:r>
                      <a:rPr lang="en-US" sz="2000" i="1" spc="-1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/>
                      </a:rPr>
                      <m:t>⊆</m:t>
                    </m:r>
                  </m:oMath>
                </a14:m>
                <a:r>
                  <a:rPr lang="en-US" sz="2000" spc="-10" dirty="0"/>
                  <a:t> Seat represent this set</a:t>
                </a:r>
              </a:p>
              <a:p>
                <a:pPr marL="0" indent="0">
                  <a:buNone/>
                </a:pPr>
                <a:r>
                  <a:rPr lang="en-US" sz="2000" spc="-10" dirty="0"/>
                  <a:t>    i.e. seating </a:t>
                </a:r>
                <a14:m>
                  <m:oMath xmlns:m="http://schemas.openxmlformats.org/officeDocument/2006/math">
                    <m:r>
                      <a:rPr lang="en-US" sz="2000" i="1" spc="-1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000" b="0" i="1" spc="-1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pc="-1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spc="-10" dirty="0"/>
                  <a:t>Seat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A5AFCE-9683-4959-9D67-3C43343E78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504" y="2028623"/>
                <a:ext cx="9174480" cy="5425440"/>
              </a:xfrm>
              <a:blipFill>
                <a:blip r:embed="rId3"/>
                <a:stretch>
                  <a:fillRect l="-332" t="-674" r="-3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A971EE-84AF-471A-B2E4-AE04E7B9C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60261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639C1-D054-4DD4-8673-445C55662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office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51372-C480-4C58-982D-7846764B1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Declaration part</a:t>
            </a:r>
          </a:p>
          <a:p>
            <a:pPr lvl="1"/>
            <a:r>
              <a:rPr lang="en-US" dirty="0"/>
              <a:t>2 variables</a:t>
            </a:r>
          </a:p>
          <a:p>
            <a:pPr lvl="1"/>
            <a:r>
              <a:rPr lang="en-US" dirty="0"/>
              <a:t>sold : Seat      Customer</a:t>
            </a:r>
          </a:p>
          <a:p>
            <a:pPr lvl="1"/>
            <a:r>
              <a:rPr lang="en-US" dirty="0"/>
              <a:t>seating : P Seat</a:t>
            </a:r>
          </a:p>
          <a:p>
            <a:pPr lvl="1"/>
            <a:endParaRPr lang="en-US" dirty="0"/>
          </a:p>
          <a:p>
            <a:r>
              <a:rPr lang="en-US" dirty="0"/>
              <a:t>Predicate part</a:t>
            </a:r>
          </a:p>
          <a:p>
            <a:pPr lvl="1"/>
            <a:r>
              <a:rPr lang="en-US" dirty="0"/>
              <a:t>Is there any constraint among the variables?</a:t>
            </a:r>
          </a:p>
          <a:p>
            <a:pPr lvl="1"/>
            <a:r>
              <a:rPr lang="en-US" dirty="0"/>
              <a:t>yes. I cannot sell a seat that is not in seating.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4E03CB-2AA5-4DB7-8082-0C569AF8D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33</a:t>
            </a:fld>
            <a:endParaRPr lang="en-US" altLang="en-US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6CA3C86-045E-4FE8-955B-ABCC398E8C1E}"/>
              </a:ext>
            </a:extLst>
          </p:cNvPr>
          <p:cNvSpPr/>
          <p:nvPr/>
        </p:nvSpPr>
        <p:spPr>
          <a:xfrm>
            <a:off x="3429000" y="3505200"/>
            <a:ext cx="310444" cy="2971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35625BC0-186B-479D-BC50-A582AE71A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52"/>
          <a:stretch>
            <a:fillRect/>
          </a:stretch>
        </p:blipFill>
        <p:spPr bwMode="auto">
          <a:xfrm>
            <a:off x="2590800" y="6499253"/>
            <a:ext cx="2540000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28040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19200" y="705168"/>
            <a:ext cx="5254498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4400" b="0" spc="130" dirty="0">
                <a:latin typeface="Gill Sans MT"/>
                <a:cs typeface="Gill Sans MT"/>
              </a:rPr>
              <a:t>Example: Box Office</a:t>
            </a:r>
            <a:endParaRPr sz="4400" dirty="0">
              <a:latin typeface="Gill Sans MT"/>
              <a:cs typeface="Gill Sans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286000" y="4535042"/>
            <a:ext cx="6019800" cy="209435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93902" y="2038604"/>
            <a:ext cx="7967980" cy="2169055"/>
          </a:xfrm>
          <a:prstGeom prst="rect">
            <a:avLst/>
          </a:prstGeom>
        </p:spPr>
        <p:txBody>
          <a:bodyPr vert="horz" wrap="square" lIns="0" tIns="72390" rIns="0" bIns="0" rtlCol="0">
            <a:spAutoFit/>
          </a:bodyPr>
          <a:lstStyle/>
          <a:p>
            <a:pPr marL="354965" marR="5080" indent="-342900">
              <a:lnSpc>
                <a:spcPct val="80200"/>
              </a:lnSpc>
              <a:spcBef>
                <a:spcPts val="570"/>
              </a:spcBef>
              <a:tabLst>
                <a:tab pos="354965" algn="l"/>
                <a:tab pos="4143375" algn="l"/>
                <a:tab pos="6661784" algn="l"/>
              </a:tabLst>
            </a:pPr>
            <a:r>
              <a:rPr sz="1500" dirty="0">
                <a:solidFill>
                  <a:srgbClr val="FFCC00"/>
                </a:solidFill>
                <a:latin typeface="Wingdings"/>
                <a:cs typeface="Wingdings"/>
              </a:rPr>
              <a:t></a:t>
            </a:r>
            <a:r>
              <a:rPr sz="1500" dirty="0">
                <a:solidFill>
                  <a:srgbClr val="FFCC00"/>
                </a:solidFill>
                <a:latin typeface="Times New Roman"/>
                <a:cs typeface="Times New Roman"/>
              </a:rPr>
              <a:t>	</a:t>
            </a:r>
            <a:r>
              <a:rPr sz="2000" spc="-5" dirty="0">
                <a:latin typeface="Verdana"/>
                <a:cs typeface="Verdana"/>
              </a:rPr>
              <a:t>A </a:t>
            </a:r>
            <a:r>
              <a:rPr sz="2000" spc="-10" dirty="0">
                <a:latin typeface="Verdana"/>
                <a:cs typeface="Verdana"/>
              </a:rPr>
              <a:t>concert </a:t>
            </a:r>
            <a:r>
              <a:rPr sz="2000" spc="-5" dirty="0">
                <a:latin typeface="Verdana"/>
                <a:cs typeface="Verdana"/>
              </a:rPr>
              <a:t>hall uses a </a:t>
            </a:r>
            <a:r>
              <a:rPr sz="2000" spc="-10" dirty="0">
                <a:latin typeface="Verdana"/>
                <a:cs typeface="Verdana"/>
              </a:rPr>
              <a:t>software system </a:t>
            </a:r>
            <a:r>
              <a:rPr sz="2000" spc="-5" dirty="0">
                <a:latin typeface="Verdana"/>
                <a:cs typeface="Verdana"/>
              </a:rPr>
              <a:t>to keep track </a:t>
            </a:r>
            <a:r>
              <a:rPr sz="2000" spc="-10" dirty="0">
                <a:latin typeface="Verdana"/>
                <a:cs typeface="Verdana"/>
              </a:rPr>
              <a:t>of  bookings </a:t>
            </a:r>
            <a:r>
              <a:rPr sz="2000" spc="-5" dirty="0">
                <a:latin typeface="Verdana"/>
                <a:cs typeface="Verdana"/>
              </a:rPr>
              <a:t>for </a:t>
            </a:r>
            <a:r>
              <a:rPr sz="2000" spc="-10" dirty="0">
                <a:latin typeface="Verdana"/>
                <a:cs typeface="Verdana"/>
              </a:rPr>
              <a:t>performances. </a:t>
            </a:r>
            <a:r>
              <a:rPr sz="2000" spc="-5" dirty="0">
                <a:latin typeface="Verdana"/>
                <a:cs typeface="Verdana"/>
              </a:rPr>
              <a:t>Inside the hall is a </a:t>
            </a:r>
            <a:r>
              <a:rPr sz="2000" spc="-10" dirty="0">
                <a:latin typeface="Verdana"/>
                <a:cs typeface="Verdana"/>
              </a:rPr>
              <a:t>certain  </a:t>
            </a:r>
            <a:r>
              <a:rPr sz="2000" spc="-5" dirty="0">
                <a:latin typeface="Verdana"/>
                <a:cs typeface="Verdana"/>
              </a:rPr>
              <a:t>amount of </a:t>
            </a:r>
            <a:r>
              <a:rPr sz="2000" spc="-10" dirty="0">
                <a:latin typeface="Verdana"/>
                <a:cs typeface="Verdana"/>
              </a:rPr>
              <a:t>seating, some </a:t>
            </a:r>
            <a:r>
              <a:rPr sz="2000" spc="-5" dirty="0">
                <a:latin typeface="Verdana"/>
                <a:cs typeface="Verdana"/>
              </a:rPr>
              <a:t>or all of </a:t>
            </a:r>
            <a:r>
              <a:rPr sz="2000" spc="-10" dirty="0">
                <a:latin typeface="Verdana"/>
                <a:cs typeface="Verdana"/>
              </a:rPr>
              <a:t>which </a:t>
            </a:r>
            <a:r>
              <a:rPr sz="2000" spc="-5" dirty="0">
                <a:latin typeface="Verdana"/>
                <a:cs typeface="Verdana"/>
              </a:rPr>
              <a:t>may be made  available to </a:t>
            </a:r>
            <a:r>
              <a:rPr sz="2000" spc="-10" dirty="0">
                <a:latin typeface="Verdana"/>
                <a:cs typeface="Verdana"/>
              </a:rPr>
              <a:t>customers </a:t>
            </a:r>
            <a:r>
              <a:rPr sz="2000" spc="-5" dirty="0">
                <a:latin typeface="Verdana"/>
                <a:cs typeface="Verdana"/>
              </a:rPr>
              <a:t>for a</a:t>
            </a:r>
            <a:r>
              <a:rPr sz="2000" spc="114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given</a:t>
            </a:r>
            <a:r>
              <a:rPr sz="2000" spc="2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performance.	The box  </a:t>
            </a:r>
            <a:r>
              <a:rPr sz="2000" spc="-10" dirty="0">
                <a:latin typeface="Verdana"/>
                <a:cs typeface="Verdana"/>
              </a:rPr>
              <a:t>office </a:t>
            </a:r>
            <a:r>
              <a:rPr sz="2000" spc="-5" dirty="0">
                <a:latin typeface="Verdana"/>
                <a:cs typeface="Verdana"/>
              </a:rPr>
              <a:t>maintains a record of </a:t>
            </a:r>
            <a:r>
              <a:rPr sz="2000" spc="-10" dirty="0">
                <a:latin typeface="Verdana"/>
                <a:cs typeface="Verdana"/>
              </a:rPr>
              <a:t>which seats </a:t>
            </a:r>
            <a:r>
              <a:rPr sz="2000" spc="-5" dirty="0">
                <a:latin typeface="Verdana"/>
                <a:cs typeface="Verdana"/>
              </a:rPr>
              <a:t>have been </a:t>
            </a:r>
            <a:r>
              <a:rPr sz="2000" spc="-10" dirty="0">
                <a:latin typeface="Verdana"/>
                <a:cs typeface="Verdana"/>
              </a:rPr>
              <a:t>sold,  </a:t>
            </a:r>
            <a:r>
              <a:rPr sz="2000" spc="-5" dirty="0">
                <a:latin typeface="Verdana"/>
                <a:cs typeface="Verdana"/>
              </a:rPr>
              <a:t>and to </a:t>
            </a:r>
            <a:r>
              <a:rPr sz="2000" spc="-10" dirty="0">
                <a:latin typeface="Verdana"/>
                <a:cs typeface="Verdana"/>
              </a:rPr>
              <a:t>whom. </a:t>
            </a:r>
            <a:endParaRPr lang="en-US" sz="2000" spc="-10" dirty="0">
              <a:latin typeface="Verdana"/>
              <a:cs typeface="Verdana"/>
            </a:endParaRPr>
          </a:p>
          <a:p>
            <a:pPr marL="354965" marR="5080" indent="-342900">
              <a:lnSpc>
                <a:spcPct val="80200"/>
              </a:lnSpc>
              <a:spcBef>
                <a:spcPts val="570"/>
              </a:spcBef>
              <a:tabLst>
                <a:tab pos="354965" algn="l"/>
                <a:tab pos="4143375" algn="l"/>
                <a:tab pos="6661784" algn="l"/>
              </a:tabLst>
            </a:pPr>
            <a:endParaRPr sz="2150" dirty="0">
              <a:latin typeface="Verdana"/>
              <a:cs typeface="Verdana"/>
            </a:endParaRPr>
          </a:p>
          <a:p>
            <a:pPr marL="241300">
              <a:lnSpc>
                <a:spcPct val="100000"/>
              </a:lnSpc>
            </a:pPr>
            <a:r>
              <a:rPr sz="1800" dirty="0">
                <a:latin typeface="Verdana"/>
                <a:cs typeface="Verdana"/>
              </a:rPr>
              <a:t>The schema for Box</a:t>
            </a:r>
            <a:r>
              <a:rPr sz="1800" spc="-1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Office</a:t>
            </a:r>
          </a:p>
        </p:txBody>
      </p:sp>
    </p:spTree>
    <p:extLst>
      <p:ext uri="{BB962C8B-B14F-4D97-AF65-F5344CB8AC3E}">
        <p14:creationId xmlns:p14="http://schemas.microsoft.com/office/powerpoint/2010/main" val="12917608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718" y="853504"/>
            <a:ext cx="7845298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35" dirty="0">
                <a:latin typeface="Gill Sans MT"/>
                <a:cs typeface="Gill Sans MT"/>
              </a:rPr>
              <a:t>Schema </a:t>
            </a:r>
            <a:r>
              <a:rPr sz="4400" b="0" spc="-85" dirty="0">
                <a:latin typeface="Gill Sans MT"/>
                <a:cs typeface="Gill Sans MT"/>
              </a:rPr>
              <a:t>as</a:t>
            </a:r>
            <a:r>
              <a:rPr sz="4400" b="0" spc="-254" dirty="0">
                <a:latin typeface="Gill Sans MT"/>
                <a:cs typeface="Gill Sans MT"/>
              </a:rPr>
              <a:t> </a:t>
            </a:r>
            <a:r>
              <a:rPr lang="en-US" sz="4400" b="0" spc="-254" dirty="0">
                <a:latin typeface="Gill Sans MT"/>
                <a:cs typeface="Gill Sans MT"/>
              </a:rPr>
              <a:t>type </a:t>
            </a:r>
            <a:r>
              <a:rPr sz="4400" b="0" spc="20" dirty="0">
                <a:latin typeface="Gill Sans MT"/>
                <a:cs typeface="Gill Sans MT"/>
              </a:rPr>
              <a:t>declaration</a:t>
            </a:r>
            <a:endParaRPr sz="4400" dirty="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88895"/>
            <a:ext cx="7694930" cy="879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rgbClr val="FFCC00"/>
                </a:solidFill>
                <a:latin typeface="Wingdings"/>
                <a:cs typeface="Wingdings"/>
              </a:rPr>
              <a:t></a:t>
            </a:r>
            <a:r>
              <a:rPr sz="2100" dirty="0">
                <a:solidFill>
                  <a:srgbClr val="FFCC0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Example: </a:t>
            </a:r>
            <a:r>
              <a:rPr sz="2800" dirty="0">
                <a:latin typeface="Verdana"/>
                <a:cs typeface="Verdana"/>
              </a:rPr>
              <a:t>Specify a </a:t>
            </a:r>
            <a:r>
              <a:rPr sz="2800" b="1" dirty="0">
                <a:latin typeface="Verdana"/>
                <a:cs typeface="Verdana"/>
              </a:rPr>
              <a:t>type</a:t>
            </a:r>
            <a:r>
              <a:rPr sz="2800" dirty="0">
                <a:latin typeface="Verdana"/>
                <a:cs typeface="Verdana"/>
              </a:rPr>
              <a:t> called Date that  holds day and</a:t>
            </a:r>
            <a:r>
              <a:rPr sz="2800" spc="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month.</a:t>
            </a:r>
          </a:p>
        </p:txBody>
      </p:sp>
      <p:sp>
        <p:nvSpPr>
          <p:cNvPr id="4" name="object 4"/>
          <p:cNvSpPr/>
          <p:nvPr/>
        </p:nvSpPr>
        <p:spPr>
          <a:xfrm>
            <a:off x="1834895" y="4419598"/>
            <a:ext cx="5632704" cy="23606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295400" y="3291379"/>
            <a:ext cx="774382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5" dirty="0">
                <a:latin typeface="Verdana"/>
                <a:cs typeface="Verdana"/>
              </a:rPr>
              <a:t>Month={jab,feb,mar,apr, may,</a:t>
            </a:r>
            <a:r>
              <a:rPr sz="2000" spc="100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jun,jul,aug,sep,oct,nov,dec}</a:t>
            </a:r>
            <a:endParaRPr sz="2000" dirty="0">
              <a:latin typeface="Verdana"/>
              <a:cs typeface="Verdana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F9345EF7-C213-46FC-9667-2599CD70C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075479"/>
            <a:ext cx="7886700" cy="109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986602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Title 1">
            <a:extLst>
              <a:ext uri="{FF2B5EF4-FFF2-40B4-BE49-F238E27FC236}">
                <a16:creationId xmlns:a16="http://schemas.microsoft.com/office/drawing/2014/main" id="{D6966DDC-1939-4D7B-8328-A79C14A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/>
              <a:t>Schema - Types</a:t>
            </a:r>
          </a:p>
        </p:txBody>
      </p:sp>
      <p:sp>
        <p:nvSpPr>
          <p:cNvPr id="98306" name="Content Placeholder 2">
            <a:extLst>
              <a:ext uri="{FF2B5EF4-FFF2-40B4-BE49-F238E27FC236}">
                <a16:creationId xmlns:a16="http://schemas.microsoft.com/office/drawing/2014/main" id="{FE706F2A-3527-4C4A-AA59-3683C0555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Other Schemas</a:t>
            </a:r>
          </a:p>
          <a:p>
            <a:endParaRPr lang="en-US" altLang="en-US" sz="2800" dirty="0"/>
          </a:p>
          <a:p>
            <a:r>
              <a:rPr lang="en-US" altLang="en-US" sz="2800" dirty="0"/>
              <a:t> </a:t>
            </a:r>
          </a:p>
          <a:p>
            <a:endParaRPr lang="en-US" altLang="en-US" sz="2800" dirty="0"/>
          </a:p>
          <a:p>
            <a:endParaRPr lang="en-US" altLang="en-US" sz="2800" dirty="0"/>
          </a:p>
          <a:p>
            <a:endParaRPr lang="en-US" altLang="en-US" sz="2800" dirty="0"/>
          </a:p>
          <a:p>
            <a:pPr lvl="1"/>
            <a:r>
              <a:rPr lang="en-US" altLang="en-US" sz="2360" dirty="0"/>
              <a:t>Once I define the schema Date, I can use Date as Type</a:t>
            </a:r>
          </a:p>
          <a:p>
            <a:pPr lvl="1"/>
            <a:endParaRPr lang="en-US" altLang="en-US" sz="2360" dirty="0"/>
          </a:p>
          <a:p>
            <a:pPr lvl="1"/>
            <a:r>
              <a:rPr lang="en-US" altLang="en-US" sz="2360" dirty="0"/>
              <a:t>d: Date       is a declaration</a:t>
            </a:r>
          </a:p>
          <a:p>
            <a:endParaRPr lang="en-US" altLang="en-US" sz="2800" dirty="0"/>
          </a:p>
        </p:txBody>
      </p:sp>
      <p:sp>
        <p:nvSpPr>
          <p:cNvPr id="98307" name="Slide Number Placeholder 3">
            <a:extLst>
              <a:ext uri="{FF2B5EF4-FFF2-40B4-BE49-F238E27FC236}">
                <a16:creationId xmlns:a16="http://schemas.microsoft.com/office/drawing/2014/main" id="{D58C65A8-5F32-4176-887A-99856F5A3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100584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A958605-9781-4CA2-AD13-9BC98739F9DE}" type="slidenum">
              <a:rPr kumimoji="0" lang="en-US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100584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93849567-A4F8-4DD6-936C-B4443942C7BF}"/>
              </a:ext>
            </a:extLst>
          </p:cNvPr>
          <p:cNvSpPr/>
          <p:nvPr/>
        </p:nvSpPr>
        <p:spPr>
          <a:xfrm>
            <a:off x="1524000" y="2209800"/>
            <a:ext cx="5632704" cy="23606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44538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639C1-D054-4DD4-8673-445C55662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box office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51372-C480-4C58-982D-7846764B1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Another box office</a:t>
            </a:r>
          </a:p>
          <a:p>
            <a:r>
              <a:rPr lang="en-US" sz="2000" spc="-5" dirty="0">
                <a:cs typeface="Verdana"/>
              </a:rPr>
              <a:t>A </a:t>
            </a:r>
            <a:r>
              <a:rPr lang="en-US" sz="2000" spc="-10" dirty="0">
                <a:cs typeface="Verdana"/>
              </a:rPr>
              <a:t>concert </a:t>
            </a:r>
            <a:r>
              <a:rPr lang="en-US" sz="2000" spc="-5" dirty="0">
                <a:cs typeface="Verdana"/>
              </a:rPr>
              <a:t>hall uses a </a:t>
            </a:r>
            <a:r>
              <a:rPr lang="en-US" sz="2000" spc="-10" dirty="0">
                <a:cs typeface="Verdana"/>
              </a:rPr>
              <a:t>software system </a:t>
            </a:r>
            <a:r>
              <a:rPr lang="en-US" sz="2000" spc="-5" dirty="0">
                <a:cs typeface="Verdana"/>
              </a:rPr>
              <a:t>to keep track </a:t>
            </a:r>
            <a:r>
              <a:rPr lang="en-US" sz="2000" spc="-10" dirty="0">
                <a:cs typeface="Verdana"/>
              </a:rPr>
              <a:t>of  bookings </a:t>
            </a:r>
            <a:r>
              <a:rPr lang="en-US" sz="2000" spc="-5" dirty="0">
                <a:cs typeface="Verdana"/>
              </a:rPr>
              <a:t>for </a:t>
            </a:r>
            <a:r>
              <a:rPr lang="en-US" sz="2000" spc="-10" dirty="0">
                <a:cs typeface="Verdana"/>
              </a:rPr>
              <a:t>performances. </a:t>
            </a:r>
          </a:p>
          <a:p>
            <a:r>
              <a:rPr lang="en-US" sz="2000" spc="-5" dirty="0">
                <a:cs typeface="Verdana"/>
              </a:rPr>
              <a:t>Inside the hall is a </a:t>
            </a:r>
            <a:r>
              <a:rPr lang="en-US" sz="2000" spc="-10" dirty="0">
                <a:cs typeface="Verdana"/>
              </a:rPr>
              <a:t>certain  </a:t>
            </a:r>
            <a:r>
              <a:rPr lang="en-US" sz="2000" spc="-5" dirty="0">
                <a:cs typeface="Verdana"/>
              </a:rPr>
              <a:t>amount of </a:t>
            </a:r>
            <a:r>
              <a:rPr lang="en-US" sz="2000" spc="-10" dirty="0">
                <a:cs typeface="Verdana"/>
              </a:rPr>
              <a:t>seating, some </a:t>
            </a:r>
            <a:r>
              <a:rPr lang="en-US" sz="2000" spc="-5" dirty="0">
                <a:cs typeface="Verdana"/>
              </a:rPr>
              <a:t>or all of </a:t>
            </a:r>
            <a:r>
              <a:rPr lang="en-US" sz="2000" spc="-10" dirty="0">
                <a:cs typeface="Verdana"/>
              </a:rPr>
              <a:t>which </a:t>
            </a:r>
            <a:r>
              <a:rPr lang="en-US" sz="2000" spc="-5" dirty="0">
                <a:cs typeface="Verdana"/>
              </a:rPr>
              <a:t>may be made  available to </a:t>
            </a:r>
            <a:r>
              <a:rPr lang="en-US" sz="2000" spc="-10" dirty="0">
                <a:cs typeface="Verdana"/>
              </a:rPr>
              <a:t>customers </a:t>
            </a:r>
            <a:r>
              <a:rPr lang="en-US" sz="2000" spc="-5" dirty="0">
                <a:cs typeface="Verdana"/>
              </a:rPr>
              <a:t>for a</a:t>
            </a:r>
            <a:r>
              <a:rPr lang="en-US" sz="2000" spc="114" dirty="0">
                <a:cs typeface="Verdana"/>
              </a:rPr>
              <a:t> </a:t>
            </a:r>
            <a:r>
              <a:rPr lang="en-US" sz="2000" spc="-5" dirty="0">
                <a:cs typeface="Verdana"/>
              </a:rPr>
              <a:t>given</a:t>
            </a:r>
            <a:r>
              <a:rPr lang="en-US" sz="2000" spc="20" dirty="0">
                <a:cs typeface="Verdana"/>
              </a:rPr>
              <a:t> </a:t>
            </a:r>
            <a:r>
              <a:rPr lang="en-US" sz="2000" spc="-5" dirty="0">
                <a:cs typeface="Verdana"/>
              </a:rPr>
              <a:t>performance.</a:t>
            </a:r>
          </a:p>
          <a:p>
            <a:r>
              <a:rPr lang="en-US" sz="2000" spc="-5" dirty="0">
                <a:cs typeface="Verdana"/>
              </a:rPr>
              <a:t>The box  </a:t>
            </a:r>
            <a:r>
              <a:rPr lang="en-US" sz="2000" spc="-10" dirty="0">
                <a:cs typeface="Verdana"/>
              </a:rPr>
              <a:t>office </a:t>
            </a:r>
            <a:r>
              <a:rPr lang="en-US" sz="2000" spc="-5" dirty="0">
                <a:cs typeface="Verdana"/>
              </a:rPr>
              <a:t>maintains a record of </a:t>
            </a:r>
            <a:r>
              <a:rPr lang="en-US" sz="2000" spc="-10" dirty="0">
                <a:cs typeface="Verdana"/>
              </a:rPr>
              <a:t>which seats </a:t>
            </a:r>
            <a:r>
              <a:rPr lang="en-US" sz="2000" spc="-5" dirty="0">
                <a:cs typeface="Verdana"/>
              </a:rPr>
              <a:t>have been </a:t>
            </a:r>
            <a:r>
              <a:rPr lang="en-US" sz="2000" spc="-10" dirty="0">
                <a:cs typeface="Verdana"/>
              </a:rPr>
              <a:t>sold,  </a:t>
            </a:r>
            <a:r>
              <a:rPr lang="en-US" sz="2000" spc="-5" dirty="0">
                <a:cs typeface="Verdana"/>
              </a:rPr>
              <a:t>and to </a:t>
            </a:r>
            <a:r>
              <a:rPr lang="en-US" sz="2000" spc="-10" dirty="0">
                <a:cs typeface="Verdana"/>
              </a:rPr>
              <a:t>whom</a:t>
            </a:r>
          </a:p>
          <a:p>
            <a:r>
              <a:rPr lang="en-US" sz="2000" spc="-10" dirty="0">
                <a:cs typeface="Verdana"/>
              </a:rPr>
              <a:t>The box office holds the date of the performance.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4E03CB-2AA5-4DB7-8082-0C569AF8D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37</a:t>
            </a:fld>
            <a:endParaRPr lang="en-US" alt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622168D-74BC-4DAA-849C-216D2ADF10DC}"/>
              </a:ext>
            </a:extLst>
          </p:cNvPr>
          <p:cNvGrpSpPr/>
          <p:nvPr/>
        </p:nvGrpSpPr>
        <p:grpSpPr>
          <a:xfrm>
            <a:off x="1905000" y="4683594"/>
            <a:ext cx="4693919" cy="2550492"/>
            <a:chOff x="1559053" y="2345027"/>
            <a:chExt cx="4693919" cy="2550492"/>
          </a:xfrm>
        </p:grpSpPr>
        <p:sp>
          <p:nvSpPr>
            <p:cNvPr id="17" name="object 3">
              <a:extLst>
                <a:ext uri="{FF2B5EF4-FFF2-40B4-BE49-F238E27FC236}">
                  <a16:creationId xmlns:a16="http://schemas.microsoft.com/office/drawing/2014/main" id="{0FBEFAA5-0469-48A2-BD29-3592446448EF}"/>
                </a:ext>
              </a:extLst>
            </p:cNvPr>
            <p:cNvSpPr/>
            <p:nvPr/>
          </p:nvSpPr>
          <p:spPr>
            <a:xfrm flipH="1">
              <a:off x="1559053" y="2819400"/>
              <a:ext cx="45719" cy="2076119"/>
            </a:xfrm>
            <a:custGeom>
              <a:avLst/>
              <a:gdLst/>
              <a:ahLst/>
              <a:cxnLst/>
              <a:rect l="l" t="t" r="r" b="b"/>
              <a:pathLst>
                <a:path h="2971800">
                  <a:moveTo>
                    <a:pt x="0" y="0"/>
                  </a:moveTo>
                  <a:lnTo>
                    <a:pt x="0" y="2971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3AC568F2-03B4-4EA4-B602-23973816E1D9}"/>
                </a:ext>
              </a:extLst>
            </p:cNvPr>
            <p:cNvSpPr/>
            <p:nvPr/>
          </p:nvSpPr>
          <p:spPr>
            <a:xfrm>
              <a:off x="3805430" y="2773681"/>
              <a:ext cx="2447542" cy="45719"/>
            </a:xfrm>
            <a:custGeom>
              <a:avLst/>
              <a:gdLst/>
              <a:ahLst/>
              <a:cxnLst/>
              <a:rect l="l" t="t" r="r" b="b"/>
              <a:pathLst>
                <a:path w="3581400">
                  <a:moveTo>
                    <a:pt x="0" y="0"/>
                  </a:moveTo>
                  <a:lnTo>
                    <a:pt x="3581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C7B3199E-7094-480B-B5A5-04FAC96AACB9}"/>
                </a:ext>
              </a:extLst>
            </p:cNvPr>
            <p:cNvSpPr/>
            <p:nvPr/>
          </p:nvSpPr>
          <p:spPr>
            <a:xfrm>
              <a:off x="1604772" y="2819400"/>
              <a:ext cx="304800" cy="0"/>
            </a:xfrm>
            <a:custGeom>
              <a:avLst/>
              <a:gdLst/>
              <a:ahLst/>
              <a:cxnLst/>
              <a:rect l="l" t="t" r="r" b="b"/>
              <a:pathLst>
                <a:path w="304800">
                  <a:moveTo>
                    <a:pt x="0" y="0"/>
                  </a:moveTo>
                  <a:lnTo>
                    <a:pt x="3048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6">
              <a:extLst>
                <a:ext uri="{FF2B5EF4-FFF2-40B4-BE49-F238E27FC236}">
                  <a16:creationId xmlns:a16="http://schemas.microsoft.com/office/drawing/2014/main" id="{B9A7BA6E-5DBB-438E-846A-07AFB983A831}"/>
                </a:ext>
              </a:extLst>
            </p:cNvPr>
            <p:cNvSpPr/>
            <p:nvPr/>
          </p:nvSpPr>
          <p:spPr>
            <a:xfrm>
              <a:off x="6252971" y="2819400"/>
              <a:ext cx="0" cy="152400"/>
            </a:xfrm>
            <a:custGeom>
              <a:avLst/>
              <a:gdLst/>
              <a:ahLst/>
              <a:cxnLst/>
              <a:rect l="l" t="t" r="r" b="b"/>
              <a:pathLst>
                <a:path h="152400">
                  <a:moveTo>
                    <a:pt x="0" y="0"/>
                  </a:moveTo>
                  <a:lnTo>
                    <a:pt x="0" y="152399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object 7">
                  <a:extLst>
                    <a:ext uri="{FF2B5EF4-FFF2-40B4-BE49-F238E27FC236}">
                      <a16:creationId xmlns:a16="http://schemas.microsoft.com/office/drawing/2014/main" id="{A84C1AFC-55EA-458A-B06D-211AB22F64BB}"/>
                    </a:ext>
                  </a:extLst>
                </p:cNvPr>
                <p:cNvSpPr txBox="1"/>
                <p:nvPr/>
              </p:nvSpPr>
              <p:spPr>
                <a:xfrm>
                  <a:off x="1898395" y="2345027"/>
                  <a:ext cx="4273803" cy="2398092"/>
                </a:xfrm>
                <a:prstGeom prst="rect">
                  <a:avLst/>
                </a:prstGeom>
              </p:spPr>
              <p:txBody>
                <a:bodyPr vert="horz" wrap="square" lIns="0" tIns="144780" rIns="0" bIns="0" rtlCol="0">
                  <a:spAutoFit/>
                </a:bodyPr>
                <a:lstStyle/>
                <a:p>
                  <a:pPr marL="161925">
                    <a:lnSpc>
                      <a:spcPct val="100000"/>
                    </a:lnSpc>
                    <a:spcBef>
                      <a:spcPts val="1140"/>
                    </a:spcBef>
                  </a:pPr>
                  <a:r>
                    <a:rPr lang="en-US" sz="2800" dirty="0">
                      <a:latin typeface="Times New Roman"/>
                      <a:cs typeface="Times New Roman"/>
                    </a:rPr>
                    <a:t>BoxOffice2</a:t>
                  </a:r>
                </a:p>
                <a:p>
                  <a:pPr marL="12700">
                    <a:lnSpc>
                      <a:spcPts val="3320"/>
                    </a:lnSpc>
                    <a:spcBef>
                      <a:spcPts val="1030"/>
                    </a:spcBef>
                  </a:pPr>
                  <a:r>
                    <a:rPr lang="en-US" sz="2800" spc="5" dirty="0">
                      <a:latin typeface="Times New Roman"/>
                      <a:cs typeface="Times New Roman"/>
                    </a:rPr>
                    <a:t>seating: P Seat</a:t>
                  </a:r>
                  <a:endParaRPr lang="en-US" sz="2800" dirty="0">
                    <a:latin typeface="Times New Roman"/>
                    <a:cs typeface="Times New Roman"/>
                  </a:endParaRPr>
                </a:p>
                <a:p>
                  <a:pPr marL="12700">
                    <a:lnSpc>
                      <a:spcPts val="3320"/>
                    </a:lnSpc>
                    <a:tabLst>
                      <a:tab pos="1012190" algn="l"/>
                      <a:tab pos="1379855" algn="l"/>
                    </a:tabLst>
                  </a:pPr>
                  <a:r>
                    <a:rPr lang="en-US" sz="2800" spc="5" dirty="0">
                      <a:latin typeface="Times New Roman"/>
                      <a:cs typeface="Times New Roman"/>
                    </a:rPr>
                    <a:t>sold	</a:t>
                  </a:r>
                  <a:r>
                    <a:rPr lang="en-US" sz="2800" spc="-5" dirty="0">
                      <a:latin typeface="Times New Roman"/>
                      <a:cs typeface="Times New Roman"/>
                    </a:rPr>
                    <a:t>: Seat    Customer</a:t>
                  </a:r>
                </a:p>
                <a:p>
                  <a:pPr marL="12700">
                    <a:lnSpc>
                      <a:spcPts val="3320"/>
                    </a:lnSpc>
                    <a:tabLst>
                      <a:tab pos="1012190" algn="l"/>
                      <a:tab pos="1379855" algn="l"/>
                    </a:tabLst>
                  </a:pPr>
                  <a:r>
                    <a:rPr lang="en-US" sz="2800" spc="-5" dirty="0">
                      <a:latin typeface="Times New Roman"/>
                      <a:cs typeface="Times New Roman"/>
                    </a:rPr>
                    <a:t>date     : Date</a:t>
                  </a:r>
                </a:p>
                <a:p>
                  <a:pPr marL="12700">
                    <a:lnSpc>
                      <a:spcPts val="3320"/>
                    </a:lnSpc>
                    <a:tabLst>
                      <a:tab pos="1012190" algn="l"/>
                      <a:tab pos="1379855" algn="l"/>
                    </a:tabLst>
                  </a:pPr>
                  <a:r>
                    <a:rPr lang="en-US" sz="2800" spc="-5" dirty="0" err="1">
                      <a:latin typeface="Times New Roman"/>
                      <a:cs typeface="Times New Roman"/>
                    </a:rPr>
                    <a:t>dom</a:t>
                  </a:r>
                  <a:r>
                    <a:rPr lang="en-US" sz="2800" spc="-5" dirty="0">
                      <a:latin typeface="Times New Roman"/>
                      <a:cs typeface="Times New Roman"/>
                    </a:rPr>
                    <a:t> sold </a:t>
                  </a:r>
                  <a14:m>
                    <m:oMath xmlns:m="http://schemas.openxmlformats.org/officeDocument/2006/math">
                      <m:r>
                        <a:rPr lang="en-US" sz="2800" i="1" spc="-5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/>
                        </a:rPr>
                        <m:t>⊆</m:t>
                      </m:r>
                    </m:oMath>
                  </a14:m>
                  <a:r>
                    <a:rPr lang="en-US" sz="2800" dirty="0">
                      <a:latin typeface="Times New Roman"/>
                      <a:cs typeface="Times New Roman"/>
                    </a:rPr>
                    <a:t> seating</a:t>
                  </a:r>
                  <a:endParaRPr sz="2800" dirty="0">
                    <a:latin typeface="Times New Roman"/>
                    <a:cs typeface="Times New Roman"/>
                  </a:endParaRPr>
                </a:p>
              </p:txBody>
            </p:sp>
          </mc:Choice>
          <mc:Fallback xmlns="">
            <p:sp>
              <p:nvSpPr>
                <p:cNvPr id="21" name="object 7">
                  <a:extLst>
                    <a:ext uri="{FF2B5EF4-FFF2-40B4-BE49-F238E27FC236}">
                      <a16:creationId xmlns:a16="http://schemas.microsoft.com/office/drawing/2014/main" id="{A84C1AFC-55EA-458A-B06D-211AB22F64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98395" y="2345027"/>
                  <a:ext cx="4273803" cy="2398092"/>
                </a:xfrm>
                <a:prstGeom prst="rect">
                  <a:avLst/>
                </a:prstGeom>
                <a:blipFill>
                  <a:blip r:embed="rId2"/>
                  <a:stretch>
                    <a:fillRect l="-4708" b="-81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object 8">
              <a:extLst>
                <a:ext uri="{FF2B5EF4-FFF2-40B4-BE49-F238E27FC236}">
                  <a16:creationId xmlns:a16="http://schemas.microsoft.com/office/drawing/2014/main" id="{BDF5DFE6-360A-4625-B6D8-6948B189E2A6}"/>
                </a:ext>
              </a:extLst>
            </p:cNvPr>
            <p:cNvSpPr/>
            <p:nvPr/>
          </p:nvSpPr>
          <p:spPr>
            <a:xfrm>
              <a:off x="1582840" y="4315239"/>
              <a:ext cx="3810000" cy="0"/>
            </a:xfrm>
            <a:custGeom>
              <a:avLst/>
              <a:gdLst/>
              <a:ahLst/>
              <a:cxnLst/>
              <a:rect l="l" t="t" r="r" b="b"/>
              <a:pathLst>
                <a:path w="3810000">
                  <a:moveTo>
                    <a:pt x="0" y="0"/>
                  </a:moveTo>
                  <a:lnTo>
                    <a:pt x="38100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9">
              <a:extLst>
                <a:ext uri="{FF2B5EF4-FFF2-40B4-BE49-F238E27FC236}">
                  <a16:creationId xmlns:a16="http://schemas.microsoft.com/office/drawing/2014/main" id="{3574E9A3-AA63-4A5A-8DAD-3DB3D7FAA00F}"/>
                </a:ext>
              </a:extLst>
            </p:cNvPr>
            <p:cNvSpPr/>
            <p:nvPr/>
          </p:nvSpPr>
          <p:spPr>
            <a:xfrm>
              <a:off x="1604771" y="4876800"/>
              <a:ext cx="4648200" cy="0"/>
            </a:xfrm>
            <a:custGeom>
              <a:avLst/>
              <a:gdLst/>
              <a:ahLst/>
              <a:cxnLst/>
              <a:rect l="l" t="t" r="r" b="b"/>
              <a:pathLst>
                <a:path w="4648200">
                  <a:moveTo>
                    <a:pt x="0" y="0"/>
                  </a:moveTo>
                  <a:lnTo>
                    <a:pt x="46482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10">
              <a:extLst>
                <a:ext uri="{FF2B5EF4-FFF2-40B4-BE49-F238E27FC236}">
                  <a16:creationId xmlns:a16="http://schemas.microsoft.com/office/drawing/2014/main" id="{8E15DE54-519E-46E5-ADFB-562BF4D19C33}"/>
                </a:ext>
              </a:extLst>
            </p:cNvPr>
            <p:cNvSpPr/>
            <p:nvPr/>
          </p:nvSpPr>
          <p:spPr>
            <a:xfrm>
              <a:off x="6252971" y="4743119"/>
              <a:ext cx="0" cy="152400"/>
            </a:xfrm>
            <a:custGeom>
              <a:avLst/>
              <a:gdLst/>
              <a:ahLst/>
              <a:cxnLst/>
              <a:rect l="l" t="t" r="r" b="b"/>
              <a:pathLst>
                <a:path h="152400">
                  <a:moveTo>
                    <a:pt x="0" y="0"/>
                  </a:moveTo>
                  <a:lnTo>
                    <a:pt x="0" y="1524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5">
              <a:extLst>
                <a:ext uri="{FF2B5EF4-FFF2-40B4-BE49-F238E27FC236}">
                  <a16:creationId xmlns:a16="http://schemas.microsoft.com/office/drawing/2014/main" id="{29BD635C-46B0-4294-A621-24FE20C5A569}"/>
                </a:ext>
              </a:extLst>
            </p:cNvPr>
            <p:cNvSpPr/>
            <p:nvPr/>
          </p:nvSpPr>
          <p:spPr>
            <a:xfrm>
              <a:off x="3776963" y="3582395"/>
              <a:ext cx="310444" cy="29717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147141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372999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35" dirty="0">
                <a:latin typeface="Gill Sans MT"/>
                <a:cs typeface="Gill Sans MT"/>
              </a:rPr>
              <a:t>Schema</a:t>
            </a:r>
            <a:r>
              <a:rPr sz="4400" b="0" spc="-135" dirty="0">
                <a:latin typeface="Gill Sans MT"/>
                <a:cs typeface="Gill Sans MT"/>
              </a:rPr>
              <a:t> </a:t>
            </a:r>
            <a:r>
              <a:rPr sz="4400" b="0" spc="60" dirty="0">
                <a:latin typeface="Gill Sans MT"/>
                <a:cs typeface="Gill Sans MT"/>
              </a:rPr>
              <a:t>calculus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88895"/>
            <a:ext cx="7917815" cy="36137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One </a:t>
            </a:r>
            <a:r>
              <a:rPr sz="2800" dirty="0">
                <a:latin typeface="Verdana"/>
                <a:cs typeface="Verdana"/>
              </a:rPr>
              <a:t>of </a:t>
            </a:r>
            <a:r>
              <a:rPr sz="2800" spc="-5" dirty="0">
                <a:latin typeface="Verdana"/>
                <a:cs typeface="Verdana"/>
              </a:rPr>
              <a:t>the </a:t>
            </a:r>
            <a:r>
              <a:rPr sz="2800" dirty="0">
                <a:latin typeface="Verdana"/>
                <a:cs typeface="Verdana"/>
              </a:rPr>
              <a:t>most </a:t>
            </a:r>
            <a:r>
              <a:rPr sz="2800" spc="-5" dirty="0">
                <a:latin typeface="Verdana"/>
                <a:cs typeface="Verdana"/>
              </a:rPr>
              <a:t>important building blocks  to </a:t>
            </a:r>
            <a:r>
              <a:rPr sz="2800" dirty="0">
                <a:latin typeface="Verdana"/>
                <a:cs typeface="Verdana"/>
              </a:rPr>
              <a:t>construct specifications </a:t>
            </a:r>
            <a:r>
              <a:rPr sz="2800" spc="-5" dirty="0">
                <a:latin typeface="Verdana"/>
                <a:cs typeface="Verdana"/>
              </a:rPr>
              <a:t>in the </a:t>
            </a:r>
            <a:r>
              <a:rPr sz="2800" dirty="0">
                <a:latin typeface="Verdana"/>
                <a:cs typeface="Verdana"/>
              </a:rPr>
              <a:t>Z  notation.</a:t>
            </a:r>
            <a:endParaRPr sz="2800">
              <a:latin typeface="Verdana"/>
              <a:cs typeface="Verdana"/>
            </a:endParaRPr>
          </a:p>
          <a:p>
            <a:pPr marL="355600" marR="930275" indent="-342900">
              <a:lnSpc>
                <a:spcPct val="100000"/>
              </a:lnSpc>
              <a:spcBef>
                <a:spcPts val="68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Operators </a:t>
            </a:r>
            <a:r>
              <a:rPr sz="2800" dirty="0">
                <a:latin typeface="Verdana"/>
                <a:cs typeface="Verdana"/>
              </a:rPr>
              <a:t>enables </a:t>
            </a:r>
            <a:r>
              <a:rPr sz="2800" spc="-5" dirty="0">
                <a:latin typeface="Verdana"/>
                <a:cs typeface="Verdana"/>
              </a:rPr>
              <a:t>to divide the  specifications into </a:t>
            </a:r>
            <a:r>
              <a:rPr sz="2800" dirty="0">
                <a:latin typeface="Verdana"/>
                <a:cs typeface="Verdana"/>
              </a:rPr>
              <a:t>manageable</a:t>
            </a:r>
            <a:r>
              <a:rPr sz="2800" spc="-5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units.</a:t>
            </a:r>
            <a:endParaRPr sz="2800">
              <a:latin typeface="Verdana"/>
              <a:cs typeface="Verdana"/>
            </a:endParaRPr>
          </a:p>
          <a:p>
            <a:pPr marL="355600" marR="121920" indent="-342900">
              <a:lnSpc>
                <a:spcPct val="100000"/>
              </a:lnSpc>
              <a:spcBef>
                <a:spcPts val="67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Ideally each unit correspond to a  conceptual unit of specification </a:t>
            </a:r>
            <a:r>
              <a:rPr sz="2800" spc="-5" dirty="0">
                <a:latin typeface="Verdana"/>
                <a:cs typeface="Verdana"/>
              </a:rPr>
              <a:t>which</a:t>
            </a:r>
            <a:r>
              <a:rPr sz="2800" spc="-6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has  certain</a:t>
            </a:r>
            <a:r>
              <a:rPr sz="2800" spc="-5" dirty="0">
                <a:latin typeface="Verdana"/>
                <a:cs typeface="Verdana"/>
              </a:rPr>
              <a:t> independence.</a:t>
            </a:r>
            <a:endParaRPr sz="280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093718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707009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150" dirty="0">
                <a:latin typeface="Gill Sans MT"/>
                <a:cs typeface="Gill Sans MT"/>
              </a:rPr>
              <a:t>Formal </a:t>
            </a:r>
            <a:r>
              <a:rPr sz="4400" b="0" spc="60" dirty="0">
                <a:latin typeface="Gill Sans MT"/>
                <a:cs typeface="Gill Sans MT"/>
              </a:rPr>
              <a:t>specification</a:t>
            </a:r>
            <a:r>
              <a:rPr sz="4400" b="0" spc="-385" dirty="0">
                <a:latin typeface="Gill Sans MT"/>
                <a:cs typeface="Gill Sans MT"/>
              </a:rPr>
              <a:t> </a:t>
            </a:r>
            <a:r>
              <a:rPr sz="4400" b="0" spc="50" dirty="0">
                <a:latin typeface="Gill Sans MT"/>
                <a:cs typeface="Gill Sans MT"/>
              </a:rPr>
              <a:t>languages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54605"/>
            <a:ext cx="8065770" cy="4208780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355600" marR="83820" indent="-342900">
              <a:lnSpc>
                <a:spcPts val="3020"/>
              </a:lnSpc>
              <a:spcBef>
                <a:spcPts val="484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A variety of formal specification </a:t>
            </a:r>
            <a:r>
              <a:rPr sz="2800" spc="-5" dirty="0">
                <a:latin typeface="Verdana"/>
                <a:cs typeface="Verdana"/>
              </a:rPr>
              <a:t>languages  </a:t>
            </a:r>
            <a:r>
              <a:rPr sz="2800" dirty="0">
                <a:latin typeface="Verdana"/>
                <a:cs typeface="Verdana"/>
              </a:rPr>
              <a:t>are </a:t>
            </a:r>
            <a:r>
              <a:rPr sz="2800" spc="-5" dirty="0">
                <a:latin typeface="Verdana"/>
                <a:cs typeface="Verdana"/>
              </a:rPr>
              <a:t>in </a:t>
            </a:r>
            <a:r>
              <a:rPr sz="2800" dirty="0">
                <a:latin typeface="Verdana"/>
                <a:cs typeface="Verdana"/>
              </a:rPr>
              <a:t>use </a:t>
            </a:r>
            <a:r>
              <a:rPr sz="2800" spc="-5" dirty="0">
                <a:latin typeface="Verdana"/>
                <a:cs typeface="Verdana"/>
              </a:rPr>
              <a:t>today, such </a:t>
            </a:r>
            <a:r>
              <a:rPr sz="2800" dirty="0">
                <a:latin typeface="Verdana"/>
                <a:cs typeface="Verdana"/>
              </a:rPr>
              <a:t>as </a:t>
            </a:r>
            <a:r>
              <a:rPr sz="2800" spc="-5" dirty="0">
                <a:latin typeface="Verdana"/>
                <a:cs typeface="Verdana"/>
              </a:rPr>
              <a:t>CSP, </a:t>
            </a:r>
            <a:r>
              <a:rPr sz="2800" dirty="0">
                <a:latin typeface="Verdana"/>
                <a:cs typeface="Verdana"/>
              </a:rPr>
              <a:t>LARCH,  and</a:t>
            </a:r>
            <a:r>
              <a:rPr sz="2800" spc="-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Z.</a:t>
            </a:r>
            <a:endParaRPr sz="2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30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Why </a:t>
            </a:r>
            <a:r>
              <a:rPr sz="2800" spc="-5" dirty="0">
                <a:latin typeface="Verdana"/>
                <a:cs typeface="Verdana"/>
              </a:rPr>
              <a:t>do we </a:t>
            </a:r>
            <a:r>
              <a:rPr sz="2800" dirty="0">
                <a:latin typeface="Verdana"/>
                <a:cs typeface="Verdana"/>
              </a:rPr>
              <a:t>cover</a:t>
            </a:r>
            <a:r>
              <a:rPr sz="2800" spc="-5" dirty="0">
                <a:latin typeface="Verdana"/>
                <a:cs typeface="Verdana"/>
              </a:rPr>
              <a:t> Z?</a:t>
            </a:r>
            <a:endParaRPr sz="2800">
              <a:latin typeface="Verdana"/>
              <a:cs typeface="Verdana"/>
            </a:endParaRPr>
          </a:p>
          <a:p>
            <a:pPr marL="755650" marR="5080" lvl="1" indent="-285750">
              <a:lnSpc>
                <a:spcPts val="2590"/>
              </a:lnSpc>
              <a:spcBef>
                <a:spcPts val="60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To be able to judge the pros and cons of  formal specification notations more</a:t>
            </a:r>
            <a:r>
              <a:rPr sz="2400" spc="-7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objectively.</a:t>
            </a:r>
            <a:endParaRPr sz="2400">
              <a:latin typeface="Verdana"/>
              <a:cs typeface="Verdana"/>
            </a:endParaRPr>
          </a:p>
          <a:p>
            <a:pPr marL="755650" marR="399415" lvl="1" indent="-285750" algn="just">
              <a:lnSpc>
                <a:spcPct val="89900"/>
              </a:lnSpc>
              <a:spcBef>
                <a:spcPts val="53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Recently, formal specification notations have  started to gain significant attention from the  industry.</a:t>
            </a:r>
            <a:endParaRPr sz="2400">
              <a:latin typeface="Verdana"/>
              <a:cs typeface="Verdana"/>
            </a:endParaRPr>
          </a:p>
          <a:p>
            <a:pPr marL="755650" marR="736600" lvl="1" indent="-285750" algn="just">
              <a:lnSpc>
                <a:spcPts val="2590"/>
              </a:lnSpc>
              <a:spcBef>
                <a:spcPts val="61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Z is one of the most popular and relatively  easy to use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notations.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Title 1">
            <a:extLst>
              <a:ext uri="{FF2B5EF4-FFF2-40B4-BE49-F238E27FC236}">
                <a16:creationId xmlns:a16="http://schemas.microsoft.com/office/drawing/2014/main" id="{97F2D56B-047C-474A-99B6-87E6DD5C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Conjunction</a:t>
            </a:r>
          </a:p>
        </p:txBody>
      </p:sp>
      <p:sp>
        <p:nvSpPr>
          <p:cNvPr id="106498" name="Content Placeholder 2">
            <a:extLst>
              <a:ext uri="{FF2B5EF4-FFF2-40B4-BE49-F238E27FC236}">
                <a16:creationId xmlns:a16="http://schemas.microsoft.com/office/drawing/2014/main" id="{BEFED6E4-C43C-448C-AE60-E535F2665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pic>
        <p:nvPicPr>
          <p:cNvPr id="106499" name="Picture 3">
            <a:extLst>
              <a:ext uri="{FF2B5EF4-FFF2-40B4-BE49-F238E27FC236}">
                <a16:creationId xmlns:a16="http://schemas.microsoft.com/office/drawing/2014/main" id="{12EB4947-6835-48BC-8A72-E9226F8CF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435" y="2209800"/>
            <a:ext cx="7669530" cy="1690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500" name="Picture 4">
            <a:extLst>
              <a:ext uri="{FF2B5EF4-FFF2-40B4-BE49-F238E27FC236}">
                <a16:creationId xmlns:a16="http://schemas.microsoft.com/office/drawing/2014/main" id="{3DF4254C-08FC-4BFD-8EE9-88D608649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3140" y="4640580"/>
            <a:ext cx="4693920" cy="1648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501" name="Picture 5">
            <a:extLst>
              <a:ext uri="{FF2B5EF4-FFF2-40B4-BE49-F238E27FC236}">
                <a16:creationId xmlns:a16="http://schemas.microsoft.com/office/drawing/2014/main" id="{FD0A6261-05AA-4516-AA05-B9603463E8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480" y="4305300"/>
            <a:ext cx="880110" cy="447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502" name="Slide Number Placeholder 6">
            <a:extLst>
              <a:ext uri="{FF2B5EF4-FFF2-40B4-BE49-F238E27FC236}">
                <a16:creationId xmlns:a16="http://schemas.microsoft.com/office/drawing/2014/main" id="{93C56D06-6F84-42EF-87B2-02AE89654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67B474-5933-4A52-9089-68CD0C7148A7}" type="slidenum">
              <a:rPr lang="en-US" altLang="en-US" sz="1100"/>
              <a:pPr/>
              <a:t>40</a:t>
            </a:fld>
            <a:endParaRPr lang="en-US" altLang="en-US" sz="11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DBAE84-F289-416C-B9FD-0C111672A353}"/>
              </a:ext>
            </a:extLst>
          </p:cNvPr>
          <p:cNvSpPr txBox="1"/>
          <p:nvPr/>
        </p:nvSpPr>
        <p:spPr>
          <a:xfrm>
            <a:off x="990600" y="6948382"/>
            <a:ext cx="8920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Notice variable b. If the type of b in S was different than the type of b in T,</a:t>
            </a:r>
          </a:p>
          <a:p>
            <a:r>
              <a:rPr lang="en-US" dirty="0"/>
              <a:t>Then S and T schema would be undefined.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Title 1">
            <a:extLst>
              <a:ext uri="{FF2B5EF4-FFF2-40B4-BE49-F238E27FC236}">
                <a16:creationId xmlns:a16="http://schemas.microsoft.com/office/drawing/2014/main" id="{88D15D7A-4C6D-4BF0-8568-4CBE19F9F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Disjunction</a:t>
            </a:r>
          </a:p>
        </p:txBody>
      </p:sp>
      <p:sp>
        <p:nvSpPr>
          <p:cNvPr id="107522" name="Content Placeholder 2">
            <a:extLst>
              <a:ext uri="{FF2B5EF4-FFF2-40B4-BE49-F238E27FC236}">
                <a16:creationId xmlns:a16="http://schemas.microsoft.com/office/drawing/2014/main" id="{CE9837A1-569D-4580-99BB-85B5FB0B5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107523" name="Picture 3">
            <a:extLst>
              <a:ext uri="{FF2B5EF4-FFF2-40B4-BE49-F238E27FC236}">
                <a16:creationId xmlns:a16="http://schemas.microsoft.com/office/drawing/2014/main" id="{EA50644A-A58E-4869-B2B8-B989FE828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915" y="1769745"/>
            <a:ext cx="8116570" cy="4232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7524" name="Slide Number Placeholder 4">
            <a:extLst>
              <a:ext uri="{FF2B5EF4-FFF2-40B4-BE49-F238E27FC236}">
                <a16:creationId xmlns:a16="http://schemas.microsoft.com/office/drawing/2014/main" id="{3168A080-F486-48CC-9A69-AB82A4EB1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5D4F11F-627D-4C45-90D4-7C590534FCE2}" type="slidenum">
              <a:rPr lang="en-US" altLang="en-US" sz="1100"/>
              <a:pPr/>
              <a:t>41</a:t>
            </a:fld>
            <a:endParaRPr lang="en-US" altLang="en-US" sz="11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402590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35" dirty="0">
                <a:latin typeface="Gill Sans MT"/>
                <a:cs typeface="Gill Sans MT"/>
              </a:rPr>
              <a:t>Schema</a:t>
            </a:r>
            <a:r>
              <a:rPr sz="4400" b="0" spc="-125" dirty="0">
                <a:latin typeface="Gill Sans MT"/>
                <a:cs typeface="Gill Sans MT"/>
              </a:rPr>
              <a:t> </a:t>
            </a:r>
            <a:r>
              <a:rPr sz="4400" b="0" spc="110" dirty="0">
                <a:latin typeface="Gill Sans MT"/>
                <a:cs typeface="Gill Sans MT"/>
              </a:rPr>
              <a:t>inclusion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88895"/>
            <a:ext cx="7776845" cy="52296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Name of a schema can be </a:t>
            </a:r>
            <a:r>
              <a:rPr sz="2800" spc="-5" dirty="0">
                <a:latin typeface="Verdana"/>
                <a:cs typeface="Verdana"/>
              </a:rPr>
              <a:t>included in </a:t>
            </a:r>
            <a:r>
              <a:rPr sz="2800" dirty="0">
                <a:latin typeface="Verdana"/>
                <a:cs typeface="Verdana"/>
              </a:rPr>
              <a:t>the  declaration of another schema.</a:t>
            </a:r>
          </a:p>
          <a:p>
            <a:pPr marL="355600" indent="-342900">
              <a:lnSpc>
                <a:spcPct val="100000"/>
              </a:lnSpc>
              <a:spcBef>
                <a:spcPts val="68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The </a:t>
            </a:r>
            <a:r>
              <a:rPr sz="2800" dirty="0">
                <a:latin typeface="Verdana"/>
                <a:cs typeface="Verdana"/>
              </a:rPr>
              <a:t>effect of </a:t>
            </a:r>
            <a:r>
              <a:rPr sz="2800" spc="-5" dirty="0">
                <a:latin typeface="Verdana"/>
                <a:cs typeface="Verdana"/>
              </a:rPr>
              <a:t>inclusion </a:t>
            </a:r>
            <a:r>
              <a:rPr sz="2800" dirty="0">
                <a:latin typeface="Verdana"/>
                <a:cs typeface="Verdana"/>
              </a:rPr>
              <a:t>of R </a:t>
            </a:r>
            <a:r>
              <a:rPr sz="2800" spc="-5" dirty="0">
                <a:latin typeface="Verdana"/>
                <a:cs typeface="Verdana"/>
              </a:rPr>
              <a:t>into</a:t>
            </a:r>
            <a:r>
              <a:rPr sz="2800" spc="-3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S</a:t>
            </a:r>
            <a:r>
              <a:rPr lang="en-US" sz="2800" dirty="0">
                <a:latin typeface="Verdana"/>
                <a:cs typeface="Verdana"/>
              </a:rPr>
              <a:t> is similar to conjunction</a:t>
            </a:r>
            <a:r>
              <a:rPr sz="2800" dirty="0">
                <a:latin typeface="Verdana"/>
                <a:cs typeface="Verdana"/>
              </a:rPr>
              <a:t>:</a:t>
            </a:r>
          </a:p>
          <a:p>
            <a:pPr marL="755650" lvl="1" indent="-285750">
              <a:lnSpc>
                <a:spcPct val="100000"/>
              </a:lnSpc>
              <a:spcBef>
                <a:spcPts val="58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Declarations of R are included in those of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S</a:t>
            </a:r>
          </a:p>
          <a:p>
            <a:pPr marL="755650" marR="1221740" lvl="1" indent="-285750">
              <a:lnSpc>
                <a:spcPct val="100000"/>
              </a:lnSpc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The predicate of R is appended to the  predicate of</a:t>
            </a:r>
            <a:r>
              <a:rPr sz="2400" spc="-1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S.</a:t>
            </a:r>
            <a:endParaRPr lang="en-US" sz="2400" dirty="0">
              <a:latin typeface="Verdana"/>
              <a:cs typeface="Verdana"/>
            </a:endParaRPr>
          </a:p>
          <a:p>
            <a:pPr marL="469900" marR="1221740" lvl="1">
              <a:lnSpc>
                <a:spcPct val="100000"/>
              </a:lnSpc>
              <a:spcBef>
                <a:spcPts val="570"/>
              </a:spcBef>
              <a:buClr>
                <a:srgbClr val="65659A"/>
              </a:buClr>
              <a:buSzPct val="75000"/>
              <a:tabLst>
                <a:tab pos="755650" algn="l"/>
              </a:tabLst>
            </a:pPr>
            <a:r>
              <a:rPr sz="1300" dirty="0">
                <a:solidFill>
                  <a:srgbClr val="FF9A00"/>
                </a:solidFill>
                <a:latin typeface="Wingdings"/>
                <a:cs typeface="Wingdings"/>
              </a:rPr>
              <a:t></a:t>
            </a:r>
            <a:r>
              <a:rPr sz="1300" dirty="0">
                <a:solidFill>
                  <a:srgbClr val="FF9A0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Verdana"/>
                <a:cs typeface="Verdana"/>
              </a:rPr>
              <a:t>Note: There </a:t>
            </a:r>
            <a:r>
              <a:rPr sz="2000" spc="-5" dirty="0">
                <a:latin typeface="Verdana"/>
                <a:cs typeface="Verdana"/>
              </a:rPr>
              <a:t>must be no </a:t>
            </a:r>
            <a:r>
              <a:rPr sz="2000" spc="-10" dirty="0">
                <a:latin typeface="Verdana"/>
                <a:cs typeface="Verdana"/>
              </a:rPr>
              <a:t>name conflicts. </a:t>
            </a:r>
            <a:r>
              <a:rPr sz="2000" spc="-5" dirty="0">
                <a:latin typeface="Verdana"/>
                <a:cs typeface="Verdana"/>
              </a:rPr>
              <a:t>When </a:t>
            </a:r>
            <a:r>
              <a:rPr sz="2000" spc="-10" dirty="0">
                <a:latin typeface="Verdana"/>
                <a:cs typeface="Verdana"/>
              </a:rPr>
              <a:t>the  same </a:t>
            </a:r>
            <a:r>
              <a:rPr sz="2000" spc="-5" dirty="0">
                <a:latin typeface="Verdana"/>
                <a:cs typeface="Verdana"/>
              </a:rPr>
              <a:t>variable arrive from </a:t>
            </a:r>
            <a:r>
              <a:rPr sz="2000" spc="-10" dirty="0">
                <a:latin typeface="Verdana"/>
                <a:cs typeface="Verdana"/>
              </a:rPr>
              <a:t>different sources their  declared </a:t>
            </a:r>
            <a:r>
              <a:rPr sz="2000" spc="-5" dirty="0">
                <a:latin typeface="Verdana"/>
                <a:cs typeface="Verdana"/>
              </a:rPr>
              <a:t>type must be the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same.</a:t>
            </a:r>
            <a:endParaRPr lang="en-US" sz="2000" spc="-5" dirty="0">
              <a:latin typeface="Verdana"/>
              <a:cs typeface="Verdana"/>
            </a:endParaRPr>
          </a:p>
          <a:p>
            <a:pPr marL="298450" marR="1221740" indent="-285750"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endParaRPr lang="en-US" sz="2000" spc="-5" dirty="0">
              <a:latin typeface="Verdana"/>
              <a:cs typeface="Verdana"/>
            </a:endParaRPr>
          </a:p>
          <a:p>
            <a:pPr marL="298450" marR="1221740" indent="-285750"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lang="en-US" sz="2000" spc="-5" dirty="0">
                <a:latin typeface="Verdana"/>
                <a:cs typeface="Verdana"/>
              </a:rPr>
              <a:t>Inclusion suggests a hierarchical structure </a:t>
            </a:r>
          </a:p>
          <a:p>
            <a:pPr marL="1155700" marR="222885" indent="-228600">
              <a:lnSpc>
                <a:spcPct val="100000"/>
              </a:lnSpc>
              <a:spcBef>
                <a:spcPts val="465"/>
              </a:spcBef>
            </a:pPr>
            <a:endParaRPr sz="20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1743635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BDB6-3705-403D-BA69-43786E9BF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23FE4-9C93-4FB8-91EB-127700975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need to rename the variables of a schema</a:t>
            </a:r>
          </a:p>
          <a:p>
            <a:pPr lvl="1"/>
            <a:r>
              <a:rPr lang="en-US" dirty="0"/>
              <a:t>E.g. conjunction would be undefined if the same variable occur in two schemas with different types. I want to rename one of them.</a:t>
            </a:r>
          </a:p>
          <a:p>
            <a:pPr lvl="1"/>
            <a:endParaRPr lang="en-US" dirty="0"/>
          </a:p>
          <a:p>
            <a:r>
              <a:rPr lang="en-US" dirty="0"/>
              <a:t>Schema[new/old]   makes the renaming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C74B1-A61B-4AB4-8F7D-2ABFBE853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43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87630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51">
            <a:extLst>
              <a:ext uri="{FF2B5EF4-FFF2-40B4-BE49-F238E27FC236}">
                <a16:creationId xmlns:a16="http://schemas.microsoft.com/office/drawing/2014/main" id="{FAFB1DDB-1CE2-4699-B9B3-B2052265F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Renaming example</a:t>
            </a:r>
          </a:p>
        </p:txBody>
      </p:sp>
      <p:sp>
        <p:nvSpPr>
          <p:cNvPr id="3" name="object 3"/>
          <p:cNvSpPr/>
          <p:nvPr/>
        </p:nvSpPr>
        <p:spPr>
          <a:xfrm>
            <a:off x="1219200" y="3810000"/>
            <a:ext cx="0" cy="2667000"/>
          </a:xfrm>
          <a:custGeom>
            <a:avLst/>
            <a:gdLst/>
            <a:ahLst/>
            <a:cxnLst/>
            <a:rect l="l" t="t" r="r" b="b"/>
            <a:pathLst>
              <a:path h="2667000">
                <a:moveTo>
                  <a:pt x="0" y="0"/>
                </a:moveTo>
                <a:lnTo>
                  <a:pt x="0" y="26670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286000" y="3810000"/>
            <a:ext cx="3581400" cy="0"/>
          </a:xfrm>
          <a:custGeom>
            <a:avLst/>
            <a:gdLst/>
            <a:ahLst/>
            <a:cxnLst/>
            <a:rect l="l" t="t" r="r" b="b"/>
            <a:pathLst>
              <a:path w="3581400">
                <a:moveTo>
                  <a:pt x="0" y="0"/>
                </a:moveTo>
                <a:lnTo>
                  <a:pt x="35814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19200" y="3810000"/>
            <a:ext cx="304800" cy="0"/>
          </a:xfrm>
          <a:custGeom>
            <a:avLst/>
            <a:gdLst/>
            <a:ahLst/>
            <a:cxnLst/>
            <a:rect l="l" t="t" r="r" b="b"/>
            <a:pathLst>
              <a:path w="304800">
                <a:moveTo>
                  <a:pt x="0" y="0"/>
                </a:moveTo>
                <a:lnTo>
                  <a:pt x="3048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867400" y="3810000"/>
            <a:ext cx="0" cy="152400"/>
          </a:xfrm>
          <a:custGeom>
            <a:avLst/>
            <a:gdLst/>
            <a:ahLst/>
            <a:cxnLst/>
            <a:rect l="l" t="t" r="r" b="b"/>
            <a:pathLst>
              <a:path h="152400">
                <a:moveTo>
                  <a:pt x="0" y="0"/>
                </a:moveTo>
                <a:lnTo>
                  <a:pt x="0" y="1524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512824" y="4026030"/>
            <a:ext cx="3426452" cy="171264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15"/>
              </a:lnSpc>
              <a:spcBef>
                <a:spcPts val="95"/>
              </a:spcBef>
            </a:pPr>
            <a:r>
              <a:rPr sz="2800" spc="5" dirty="0">
                <a:latin typeface="Times New Roman"/>
                <a:cs typeface="Times New Roman"/>
              </a:rPr>
              <a:t>in?</a:t>
            </a:r>
            <a:endParaRPr sz="2800" dirty="0">
              <a:latin typeface="Times New Roman"/>
              <a:cs typeface="Times New Roman"/>
            </a:endParaRPr>
          </a:p>
          <a:p>
            <a:pPr marL="12700">
              <a:lnSpc>
                <a:spcPts val="3315"/>
              </a:lnSpc>
              <a:tabLst>
                <a:tab pos="1012190" algn="l"/>
                <a:tab pos="1380490" algn="l"/>
              </a:tabLst>
            </a:pPr>
            <a:r>
              <a:rPr sz="2800" spc="5" dirty="0">
                <a:latin typeface="Times New Roman"/>
                <a:cs typeface="Times New Roman"/>
              </a:rPr>
              <a:t>out!	</a:t>
            </a:r>
            <a:r>
              <a:rPr sz="2800" spc="-5" dirty="0">
                <a:latin typeface="Times New Roman"/>
                <a:cs typeface="Times New Roman"/>
              </a:rPr>
              <a:t>:	</a:t>
            </a:r>
            <a:r>
              <a:rPr sz="2800" dirty="0">
                <a:latin typeface="Times New Roman"/>
                <a:cs typeface="Times New Roman"/>
              </a:rPr>
              <a:t>seq</a:t>
            </a:r>
            <a:r>
              <a:rPr sz="2800" spc="-5" dirty="0">
                <a:latin typeface="Times New Roman"/>
                <a:cs typeface="Times New Roman"/>
              </a:rPr>
              <a:t> X</a:t>
            </a: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7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800" spc="5" dirty="0">
                <a:latin typeface="Times New Roman"/>
                <a:cs typeface="Times New Roman"/>
              </a:rPr>
              <a:t>non-decreasing[out!/s]</a:t>
            </a:r>
            <a:r>
              <a:rPr sz="2800" spc="-40" dirty="0">
                <a:latin typeface="Times New Roman"/>
                <a:cs typeface="Times New Roman"/>
              </a:rPr>
              <a:t> 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25524" y="5800327"/>
            <a:ext cx="3413760" cy="393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050"/>
              </a:lnSpc>
            </a:pPr>
            <a:r>
              <a:rPr sz="2800" dirty="0">
                <a:latin typeface="Times New Roman"/>
                <a:cs typeface="Times New Roman"/>
              </a:rPr>
              <a:t>items(out!) </a:t>
            </a:r>
            <a:r>
              <a:rPr sz="2800" spc="-5" dirty="0">
                <a:latin typeface="Times New Roman"/>
                <a:cs typeface="Times New Roman"/>
              </a:rPr>
              <a:t>=</a:t>
            </a:r>
            <a:r>
              <a:rPr sz="2800" spc="-60" dirty="0">
                <a:latin typeface="Times New Roman"/>
                <a:cs typeface="Times New Roman"/>
              </a:rPr>
              <a:t> </a:t>
            </a:r>
            <a:r>
              <a:rPr sz="2800" spc="5" dirty="0">
                <a:latin typeface="Times New Roman"/>
                <a:cs typeface="Times New Roman"/>
              </a:rPr>
              <a:t>items(in?)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219200" y="5105400"/>
            <a:ext cx="3810000" cy="0"/>
          </a:xfrm>
          <a:custGeom>
            <a:avLst/>
            <a:gdLst/>
            <a:ahLst/>
            <a:cxnLst/>
            <a:rect l="l" t="t" r="r" b="b"/>
            <a:pathLst>
              <a:path w="3810000">
                <a:moveTo>
                  <a:pt x="0" y="0"/>
                </a:moveTo>
                <a:lnTo>
                  <a:pt x="38100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19200" y="6477000"/>
            <a:ext cx="4648200" cy="0"/>
          </a:xfrm>
          <a:custGeom>
            <a:avLst/>
            <a:gdLst/>
            <a:ahLst/>
            <a:cxnLst/>
            <a:rect l="l" t="t" r="r" b="b"/>
            <a:pathLst>
              <a:path w="4648200">
                <a:moveTo>
                  <a:pt x="0" y="0"/>
                </a:moveTo>
                <a:lnTo>
                  <a:pt x="46482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867400" y="6324600"/>
            <a:ext cx="0" cy="152400"/>
          </a:xfrm>
          <a:custGeom>
            <a:avLst/>
            <a:gdLst/>
            <a:ahLst/>
            <a:cxnLst/>
            <a:rect l="l" t="t" r="r" b="b"/>
            <a:pathLst>
              <a:path h="152400">
                <a:moveTo>
                  <a:pt x="0" y="0"/>
                </a:moveTo>
                <a:lnTo>
                  <a:pt x="0" y="1524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556502" y="5280152"/>
            <a:ext cx="2604770" cy="756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the </a:t>
            </a:r>
            <a:r>
              <a:rPr sz="2400" spc="-5" dirty="0">
                <a:latin typeface="Times New Roman"/>
                <a:cs typeface="Times New Roman"/>
              </a:rPr>
              <a:t>variable </a:t>
            </a:r>
            <a:r>
              <a:rPr sz="2400" dirty="0">
                <a:latin typeface="Times New Roman"/>
                <a:cs typeface="Times New Roman"/>
              </a:rPr>
              <a:t>s </a:t>
            </a:r>
            <a:r>
              <a:rPr sz="2400" spc="-5" dirty="0">
                <a:latin typeface="Times New Roman"/>
                <a:cs typeface="Times New Roman"/>
              </a:rPr>
              <a:t>has  been renamed </a:t>
            </a:r>
            <a:r>
              <a:rPr sz="2400" dirty="0">
                <a:latin typeface="Times New Roman"/>
                <a:cs typeface="Times New Roman"/>
              </a:rPr>
              <a:t>to</a:t>
            </a:r>
            <a:r>
              <a:rPr sz="2400" spc="-9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out!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876800" y="5303520"/>
            <a:ext cx="1529080" cy="187960"/>
          </a:xfrm>
          <a:custGeom>
            <a:avLst/>
            <a:gdLst/>
            <a:ahLst/>
            <a:cxnLst/>
            <a:rect l="l" t="t" r="r" b="b"/>
            <a:pathLst>
              <a:path w="1529079" h="187960">
                <a:moveTo>
                  <a:pt x="79248" y="0"/>
                </a:moveTo>
                <a:lnTo>
                  <a:pt x="0" y="30479"/>
                </a:lnTo>
                <a:lnTo>
                  <a:pt x="58674" y="67537"/>
                </a:lnTo>
                <a:lnTo>
                  <a:pt x="58674" y="36575"/>
                </a:lnTo>
                <a:lnTo>
                  <a:pt x="60198" y="32765"/>
                </a:lnTo>
                <a:lnTo>
                  <a:pt x="64008" y="32003"/>
                </a:lnTo>
                <a:lnTo>
                  <a:pt x="76257" y="33230"/>
                </a:lnTo>
                <a:lnTo>
                  <a:pt x="79248" y="0"/>
                </a:lnTo>
                <a:close/>
              </a:path>
              <a:path w="1529079" h="187960">
                <a:moveTo>
                  <a:pt x="76257" y="33230"/>
                </a:moveTo>
                <a:lnTo>
                  <a:pt x="64008" y="32003"/>
                </a:lnTo>
                <a:lnTo>
                  <a:pt x="60198" y="32765"/>
                </a:lnTo>
                <a:lnTo>
                  <a:pt x="58674" y="36575"/>
                </a:lnTo>
                <a:lnTo>
                  <a:pt x="59436" y="39624"/>
                </a:lnTo>
                <a:lnTo>
                  <a:pt x="62484" y="41909"/>
                </a:lnTo>
                <a:lnTo>
                  <a:pt x="75360" y="43192"/>
                </a:lnTo>
                <a:lnTo>
                  <a:pt x="76257" y="33230"/>
                </a:lnTo>
                <a:close/>
              </a:path>
              <a:path w="1529079" h="187960">
                <a:moveTo>
                  <a:pt x="75360" y="43192"/>
                </a:moveTo>
                <a:lnTo>
                  <a:pt x="62484" y="41909"/>
                </a:lnTo>
                <a:lnTo>
                  <a:pt x="59436" y="39624"/>
                </a:lnTo>
                <a:lnTo>
                  <a:pt x="58674" y="36575"/>
                </a:lnTo>
                <a:lnTo>
                  <a:pt x="58674" y="67537"/>
                </a:lnTo>
                <a:lnTo>
                  <a:pt x="72389" y="76200"/>
                </a:lnTo>
                <a:lnTo>
                  <a:pt x="75360" y="43192"/>
                </a:lnTo>
                <a:close/>
              </a:path>
              <a:path w="1529079" h="187960">
                <a:moveTo>
                  <a:pt x="1528572" y="183641"/>
                </a:moveTo>
                <a:lnTo>
                  <a:pt x="1527810" y="179831"/>
                </a:lnTo>
                <a:lnTo>
                  <a:pt x="1524762" y="178307"/>
                </a:lnTo>
                <a:lnTo>
                  <a:pt x="76257" y="33230"/>
                </a:lnTo>
                <a:lnTo>
                  <a:pt x="75360" y="43192"/>
                </a:lnTo>
                <a:lnTo>
                  <a:pt x="1523238" y="187451"/>
                </a:lnTo>
                <a:lnTo>
                  <a:pt x="1527048" y="186689"/>
                </a:lnTo>
                <a:lnTo>
                  <a:pt x="1528572" y="1836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47800" y="5791200"/>
            <a:ext cx="3619500" cy="457200"/>
          </a:xfrm>
          <a:custGeom>
            <a:avLst/>
            <a:gdLst/>
            <a:ahLst/>
            <a:cxnLst/>
            <a:rect l="l" t="t" r="r" b="b"/>
            <a:pathLst>
              <a:path w="3619500" h="457200">
                <a:moveTo>
                  <a:pt x="3619500" y="457200"/>
                </a:moveTo>
                <a:lnTo>
                  <a:pt x="3619500" y="0"/>
                </a:lnTo>
                <a:lnTo>
                  <a:pt x="0" y="0"/>
                </a:lnTo>
                <a:lnTo>
                  <a:pt x="0" y="457200"/>
                </a:lnTo>
                <a:lnTo>
                  <a:pt x="3619500" y="4572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527302" y="5823457"/>
            <a:ext cx="29248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Verdana"/>
                <a:cs typeface="Verdana"/>
              </a:rPr>
              <a:t>rng(out!)=rng(in?)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object 7">
                <a:extLst>
                  <a:ext uri="{FF2B5EF4-FFF2-40B4-BE49-F238E27FC236}">
                    <a16:creationId xmlns:a16="http://schemas.microsoft.com/office/drawing/2014/main" id="{51692A8D-F505-49A8-81AC-A2ED816BDBA7}"/>
                  </a:ext>
                </a:extLst>
              </p:cNvPr>
              <p:cNvSpPr txBox="1"/>
              <p:nvPr/>
            </p:nvSpPr>
            <p:spPr>
              <a:xfrm>
                <a:off x="1219200" y="1524000"/>
                <a:ext cx="6049270" cy="1721625"/>
              </a:xfrm>
              <a:prstGeom prst="rect">
                <a:avLst/>
              </a:prstGeom>
            </p:spPr>
            <p:txBody>
              <a:bodyPr vert="horz" wrap="square" lIns="0" tIns="221615" rIns="0" bIns="0" rtlCol="0">
                <a:spAutoFit/>
              </a:bodyPr>
              <a:lstStyle/>
              <a:p>
                <a:pPr marL="200025">
                  <a:lnSpc>
                    <a:spcPct val="100000"/>
                  </a:lnSpc>
                  <a:spcBef>
                    <a:spcPts val="1745"/>
                  </a:spcBef>
                </a:pPr>
                <a:r>
                  <a:rPr sz="2800" spc="-5" dirty="0">
                    <a:latin typeface="Times New Roman"/>
                    <a:cs typeface="Times New Roman"/>
                  </a:rPr>
                  <a:t>Non-Decreasing</a:t>
                </a:r>
                <a:endParaRPr sz="2800" dirty="0">
                  <a:latin typeface="Times New Roman"/>
                  <a:cs typeface="Times New Roman"/>
                </a:endParaRPr>
              </a:p>
              <a:p>
                <a:pPr marL="50800">
                  <a:lnSpc>
                    <a:spcPct val="100000"/>
                  </a:lnSpc>
                  <a:spcBef>
                    <a:spcPts val="1630"/>
                  </a:spcBef>
                </a:pPr>
                <a:r>
                  <a:rPr sz="2800" spc="-5" dirty="0">
                    <a:latin typeface="Times New Roman"/>
                    <a:cs typeface="Times New Roman"/>
                  </a:rPr>
                  <a:t>s : </a:t>
                </a:r>
                <a:r>
                  <a:rPr sz="2800" spc="5" dirty="0">
                    <a:latin typeface="Times New Roman"/>
                    <a:cs typeface="Times New Roman"/>
                  </a:rPr>
                  <a:t>seq</a:t>
                </a:r>
                <a:r>
                  <a:rPr sz="2800" spc="-365" dirty="0">
                    <a:latin typeface="Times New Roman"/>
                    <a:cs typeface="Times New Roman"/>
                  </a:rPr>
                  <a:t> </a:t>
                </a:r>
                <a:r>
                  <a:rPr sz="2800" spc="-10" dirty="0">
                    <a:latin typeface="Times New Roman"/>
                    <a:cs typeface="Times New Roman"/>
                  </a:rPr>
                  <a:t>X</a:t>
                </a:r>
                <a:endParaRPr sz="2800" dirty="0">
                  <a:latin typeface="Times New Roman"/>
                  <a:cs typeface="Times New Roman"/>
                </a:endParaRPr>
              </a:p>
              <a:p>
                <a:pPr marL="50800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sz="2800" i="1" spc="25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∀</m:t>
                    </m:r>
                  </m:oMath>
                </a14:m>
                <a:r>
                  <a:rPr sz="2800" spc="25" dirty="0">
                    <a:latin typeface="Arial"/>
                    <a:cs typeface="Arial"/>
                  </a:rPr>
                  <a:t> </a:t>
                </a:r>
                <a:r>
                  <a:rPr sz="2800" dirty="0">
                    <a:latin typeface="Times New Roman"/>
                    <a:cs typeface="Times New Roman"/>
                  </a:rPr>
                  <a:t>i, </a:t>
                </a:r>
                <a:r>
                  <a:rPr sz="2800" spc="-5" dirty="0">
                    <a:latin typeface="Times New Roman"/>
                    <a:cs typeface="Times New Roman"/>
                  </a:rPr>
                  <a:t>j : dom(s)</a:t>
                </a:r>
                <a:r>
                  <a:rPr sz="2800" spc="-145" dirty="0">
                    <a:latin typeface="Times New Roman"/>
                    <a:cs typeface="Times New Roman"/>
                  </a:rPr>
                  <a:t> </a:t>
                </a:r>
                <a:r>
                  <a:rPr sz="2800" spc="-220" dirty="0">
                    <a:latin typeface="Arial"/>
                    <a:cs typeface="Arial"/>
                  </a:rPr>
                  <a:t>•</a:t>
                </a:r>
                <a:r>
                  <a:rPr lang="en-US" sz="2800" spc="-220" dirty="0">
                    <a:latin typeface="Arial"/>
                    <a:cs typeface="Arial"/>
                  </a:rPr>
                  <a:t>  </a:t>
                </a:r>
                <a:r>
                  <a:rPr sz="2800" spc="-5" dirty="0">
                    <a:latin typeface="Times New Roman"/>
                    <a:cs typeface="Times New Roman"/>
                  </a:rPr>
                  <a:t>(i &lt; j)</a:t>
                </a:r>
                <a:r>
                  <a:rPr lang="en-US" sz="2800" spc="-5" dirty="0">
                    <a:latin typeface="Times New Roman"/>
                    <a:cs typeface="Times New Roman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 spc="-5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/>
                      </a:rPr>
                      <m:t>⟺</m:t>
                    </m:r>
                  </m:oMath>
                </a14:m>
                <a:r>
                  <a:rPr sz="2800" spc="185" dirty="0">
                    <a:latin typeface="Times New Roman"/>
                    <a:cs typeface="Times New Roman"/>
                  </a:rPr>
                  <a:t>(s(j) </a:t>
                </a:r>
                <a:r>
                  <a:rPr sz="2800" spc="-5" dirty="0">
                    <a:latin typeface="Times New Roman"/>
                    <a:cs typeface="Times New Roman"/>
                  </a:rPr>
                  <a:t>&lt;</a:t>
                </a:r>
                <a:r>
                  <a:rPr sz="2700" spc="-7" baseline="-12345" dirty="0">
                    <a:latin typeface="Times New Roman"/>
                    <a:cs typeface="Times New Roman"/>
                  </a:rPr>
                  <a:t>x </a:t>
                </a:r>
                <a:r>
                  <a:rPr sz="2800" dirty="0">
                    <a:latin typeface="Times New Roman"/>
                    <a:cs typeface="Times New Roman"/>
                  </a:rPr>
                  <a:t>s(i))</a:t>
                </a:r>
              </a:p>
            </p:txBody>
          </p:sp>
        </mc:Choice>
        <mc:Fallback xmlns="">
          <p:sp>
            <p:nvSpPr>
              <p:cNvPr id="46" name="object 7">
                <a:extLst>
                  <a:ext uri="{FF2B5EF4-FFF2-40B4-BE49-F238E27FC236}">
                    <a16:creationId xmlns:a16="http://schemas.microsoft.com/office/drawing/2014/main" id="{51692A8D-F505-49A8-81AC-A2ED816BDB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9200" y="1524000"/>
                <a:ext cx="6049270" cy="1721625"/>
              </a:xfrm>
              <a:prstGeom prst="rect">
                <a:avLst/>
              </a:prstGeom>
              <a:blipFill>
                <a:blip r:embed="rId2"/>
                <a:stretch>
                  <a:fillRect l="-2722" b="-120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object 9">
            <a:extLst>
              <a:ext uri="{FF2B5EF4-FFF2-40B4-BE49-F238E27FC236}">
                <a16:creationId xmlns:a16="http://schemas.microsoft.com/office/drawing/2014/main" id="{CE2913EC-B3CE-4D26-B4F0-CD667A61BFC5}"/>
              </a:ext>
            </a:extLst>
          </p:cNvPr>
          <p:cNvSpPr/>
          <p:nvPr/>
        </p:nvSpPr>
        <p:spPr>
          <a:xfrm>
            <a:off x="1143000" y="3352800"/>
            <a:ext cx="4648200" cy="0"/>
          </a:xfrm>
          <a:custGeom>
            <a:avLst/>
            <a:gdLst/>
            <a:ahLst/>
            <a:cxnLst/>
            <a:rect l="l" t="t" r="r" b="b"/>
            <a:pathLst>
              <a:path w="4648200">
                <a:moveTo>
                  <a:pt x="0" y="0"/>
                </a:moveTo>
                <a:lnTo>
                  <a:pt x="46482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9">
            <a:extLst>
              <a:ext uri="{FF2B5EF4-FFF2-40B4-BE49-F238E27FC236}">
                <a16:creationId xmlns:a16="http://schemas.microsoft.com/office/drawing/2014/main" id="{2853D3B6-E7B0-4F81-B9BD-BB46F288D1DC}"/>
              </a:ext>
            </a:extLst>
          </p:cNvPr>
          <p:cNvSpPr/>
          <p:nvPr/>
        </p:nvSpPr>
        <p:spPr>
          <a:xfrm>
            <a:off x="1143000" y="2819400"/>
            <a:ext cx="4648200" cy="0"/>
          </a:xfrm>
          <a:custGeom>
            <a:avLst/>
            <a:gdLst/>
            <a:ahLst/>
            <a:cxnLst/>
            <a:rect l="l" t="t" r="r" b="b"/>
            <a:pathLst>
              <a:path w="4648200">
                <a:moveTo>
                  <a:pt x="0" y="0"/>
                </a:moveTo>
                <a:lnTo>
                  <a:pt x="46482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9">
            <a:extLst>
              <a:ext uri="{FF2B5EF4-FFF2-40B4-BE49-F238E27FC236}">
                <a16:creationId xmlns:a16="http://schemas.microsoft.com/office/drawing/2014/main" id="{CAAA2455-EA91-4CAA-9B37-994C94D69DC1}"/>
              </a:ext>
            </a:extLst>
          </p:cNvPr>
          <p:cNvSpPr/>
          <p:nvPr/>
        </p:nvSpPr>
        <p:spPr>
          <a:xfrm>
            <a:off x="3800061" y="2007462"/>
            <a:ext cx="1981200" cy="99877"/>
          </a:xfrm>
          <a:custGeom>
            <a:avLst/>
            <a:gdLst/>
            <a:ahLst/>
            <a:cxnLst/>
            <a:rect l="l" t="t" r="r" b="b"/>
            <a:pathLst>
              <a:path w="4648200">
                <a:moveTo>
                  <a:pt x="0" y="0"/>
                </a:moveTo>
                <a:lnTo>
                  <a:pt x="46482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9">
            <a:extLst>
              <a:ext uri="{FF2B5EF4-FFF2-40B4-BE49-F238E27FC236}">
                <a16:creationId xmlns:a16="http://schemas.microsoft.com/office/drawing/2014/main" id="{4A935D54-6BCC-4F65-935C-BB7A1EA790D0}"/>
              </a:ext>
            </a:extLst>
          </p:cNvPr>
          <p:cNvSpPr/>
          <p:nvPr/>
        </p:nvSpPr>
        <p:spPr>
          <a:xfrm flipV="1">
            <a:off x="1111517" y="1935481"/>
            <a:ext cx="336284" cy="45719"/>
          </a:xfrm>
          <a:custGeom>
            <a:avLst/>
            <a:gdLst/>
            <a:ahLst/>
            <a:cxnLst/>
            <a:rect l="l" t="t" r="r" b="b"/>
            <a:pathLst>
              <a:path w="4648200">
                <a:moveTo>
                  <a:pt x="0" y="0"/>
                </a:moveTo>
                <a:lnTo>
                  <a:pt x="46482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3">
            <a:extLst>
              <a:ext uri="{FF2B5EF4-FFF2-40B4-BE49-F238E27FC236}">
                <a16:creationId xmlns:a16="http://schemas.microsoft.com/office/drawing/2014/main" id="{77369ABE-B6BD-44AF-9738-CFA2CB30F7F2}"/>
              </a:ext>
            </a:extLst>
          </p:cNvPr>
          <p:cNvSpPr/>
          <p:nvPr/>
        </p:nvSpPr>
        <p:spPr>
          <a:xfrm flipH="1">
            <a:off x="1101351" y="1981200"/>
            <a:ext cx="45719" cy="1295400"/>
          </a:xfrm>
          <a:custGeom>
            <a:avLst/>
            <a:gdLst/>
            <a:ahLst/>
            <a:cxnLst/>
            <a:rect l="l" t="t" r="r" b="b"/>
            <a:pathLst>
              <a:path h="2438400">
                <a:moveTo>
                  <a:pt x="0" y="0"/>
                </a:moveTo>
                <a:lnTo>
                  <a:pt x="0" y="24384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88FDC33-9C7C-4642-BD20-65B28507076D}"/>
              </a:ext>
            </a:extLst>
          </p:cNvPr>
          <p:cNvSpPr txBox="1"/>
          <p:nvPr/>
        </p:nvSpPr>
        <p:spPr>
          <a:xfrm>
            <a:off x="1524000" y="3602325"/>
            <a:ext cx="785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643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85381-F911-4419-B5F0-A94B8C52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04EF3-E6BE-4EB8-BC66-269E73995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EE1395-723E-436F-A876-EFB3DE682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54655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498411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145" dirty="0">
                <a:latin typeface="Gill Sans MT"/>
                <a:cs typeface="Gill Sans MT"/>
              </a:rPr>
              <a:t>Specifying</a:t>
            </a:r>
            <a:r>
              <a:rPr sz="4400" b="0" spc="-135" dirty="0">
                <a:latin typeface="Gill Sans MT"/>
                <a:cs typeface="Gill Sans MT"/>
              </a:rPr>
              <a:t> </a:t>
            </a:r>
            <a:r>
              <a:rPr sz="4400" b="0" dirty="0">
                <a:latin typeface="Gill Sans MT"/>
                <a:cs typeface="Gill Sans MT"/>
              </a:rPr>
              <a:t>operations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88895"/>
            <a:ext cx="6834505" cy="1306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rgbClr val="FFCC00"/>
                </a:solidFill>
                <a:latin typeface="Wingdings"/>
                <a:cs typeface="Wingdings"/>
              </a:rPr>
              <a:t></a:t>
            </a:r>
            <a:r>
              <a:rPr sz="2100" dirty="0">
                <a:solidFill>
                  <a:srgbClr val="FFCC0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Operations take inputs, does some  </a:t>
            </a:r>
            <a:r>
              <a:rPr sz="2800" dirty="0">
                <a:latin typeface="Verdana"/>
                <a:cs typeface="Verdana"/>
              </a:rPr>
              <a:t>process and either alter the state</a:t>
            </a:r>
            <a:r>
              <a:rPr sz="2800" spc="-6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or  produce outputs (or</a:t>
            </a:r>
            <a:r>
              <a:rPr sz="2800" spc="-1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both)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46526" y="5083302"/>
            <a:ext cx="2296795" cy="1279525"/>
          </a:xfrm>
          <a:custGeom>
            <a:avLst/>
            <a:gdLst/>
            <a:ahLst/>
            <a:cxnLst/>
            <a:rect l="l" t="t" r="r" b="b"/>
            <a:pathLst>
              <a:path w="2296795" h="1279525">
                <a:moveTo>
                  <a:pt x="0" y="0"/>
                </a:moveTo>
                <a:lnTo>
                  <a:pt x="0" y="1279398"/>
                </a:lnTo>
                <a:lnTo>
                  <a:pt x="2296668" y="1279398"/>
                </a:lnTo>
                <a:lnTo>
                  <a:pt x="2296668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06167" y="4748021"/>
            <a:ext cx="1756410" cy="753110"/>
          </a:xfrm>
          <a:custGeom>
            <a:avLst/>
            <a:gdLst/>
            <a:ahLst/>
            <a:cxnLst/>
            <a:rect l="l" t="t" r="r" b="b"/>
            <a:pathLst>
              <a:path w="1756410" h="753110">
                <a:moveTo>
                  <a:pt x="1680209" y="715517"/>
                </a:moveTo>
                <a:lnTo>
                  <a:pt x="1671334" y="708660"/>
                </a:lnTo>
                <a:lnTo>
                  <a:pt x="1666493" y="708660"/>
                </a:lnTo>
                <a:lnTo>
                  <a:pt x="1577339" y="706374"/>
                </a:lnTo>
                <a:lnTo>
                  <a:pt x="1490471" y="701801"/>
                </a:lnTo>
                <a:lnTo>
                  <a:pt x="1404365" y="695705"/>
                </a:lnTo>
                <a:lnTo>
                  <a:pt x="1319783" y="687324"/>
                </a:lnTo>
                <a:lnTo>
                  <a:pt x="1236726" y="678179"/>
                </a:lnTo>
                <a:lnTo>
                  <a:pt x="1155191" y="666750"/>
                </a:lnTo>
                <a:lnTo>
                  <a:pt x="1075944" y="653795"/>
                </a:lnTo>
                <a:lnTo>
                  <a:pt x="998982" y="640079"/>
                </a:lnTo>
                <a:lnTo>
                  <a:pt x="923544" y="624077"/>
                </a:lnTo>
                <a:lnTo>
                  <a:pt x="850392" y="607313"/>
                </a:lnTo>
                <a:lnTo>
                  <a:pt x="779526" y="589026"/>
                </a:lnTo>
                <a:lnTo>
                  <a:pt x="710945" y="569213"/>
                </a:lnTo>
                <a:lnTo>
                  <a:pt x="645413" y="547877"/>
                </a:lnTo>
                <a:lnTo>
                  <a:pt x="582168" y="525779"/>
                </a:lnTo>
                <a:lnTo>
                  <a:pt x="521207" y="502157"/>
                </a:lnTo>
                <a:lnTo>
                  <a:pt x="464057" y="477774"/>
                </a:lnTo>
                <a:lnTo>
                  <a:pt x="382524" y="438912"/>
                </a:lnTo>
                <a:lnTo>
                  <a:pt x="308609" y="397763"/>
                </a:lnTo>
                <a:lnTo>
                  <a:pt x="263651" y="368807"/>
                </a:lnTo>
                <a:lnTo>
                  <a:pt x="221742" y="339851"/>
                </a:lnTo>
                <a:lnTo>
                  <a:pt x="165354" y="294131"/>
                </a:lnTo>
                <a:lnTo>
                  <a:pt x="132587" y="262127"/>
                </a:lnTo>
                <a:lnTo>
                  <a:pt x="103631" y="230124"/>
                </a:lnTo>
                <a:lnTo>
                  <a:pt x="78486" y="197357"/>
                </a:lnTo>
                <a:lnTo>
                  <a:pt x="57150" y="163829"/>
                </a:lnTo>
                <a:lnTo>
                  <a:pt x="39624" y="129539"/>
                </a:lnTo>
                <a:lnTo>
                  <a:pt x="22098" y="77724"/>
                </a:lnTo>
                <a:lnTo>
                  <a:pt x="13715" y="24383"/>
                </a:lnTo>
                <a:lnTo>
                  <a:pt x="12954" y="6095"/>
                </a:lnTo>
                <a:lnTo>
                  <a:pt x="12954" y="3048"/>
                </a:lnTo>
                <a:lnTo>
                  <a:pt x="9906" y="0"/>
                </a:lnTo>
                <a:lnTo>
                  <a:pt x="3048" y="0"/>
                </a:lnTo>
                <a:lnTo>
                  <a:pt x="0" y="3048"/>
                </a:lnTo>
                <a:lnTo>
                  <a:pt x="762" y="6857"/>
                </a:lnTo>
                <a:lnTo>
                  <a:pt x="762" y="25145"/>
                </a:lnTo>
                <a:lnTo>
                  <a:pt x="14477" y="99060"/>
                </a:lnTo>
                <a:lnTo>
                  <a:pt x="28193" y="134874"/>
                </a:lnTo>
                <a:lnTo>
                  <a:pt x="56387" y="187451"/>
                </a:lnTo>
                <a:lnTo>
                  <a:pt x="80771" y="221741"/>
                </a:lnTo>
                <a:lnTo>
                  <a:pt x="123443" y="271272"/>
                </a:lnTo>
                <a:lnTo>
                  <a:pt x="156971" y="303275"/>
                </a:lnTo>
                <a:lnTo>
                  <a:pt x="194309" y="334517"/>
                </a:lnTo>
                <a:lnTo>
                  <a:pt x="234695" y="364998"/>
                </a:lnTo>
                <a:lnTo>
                  <a:pt x="256794" y="379475"/>
                </a:lnTo>
                <a:lnTo>
                  <a:pt x="278892" y="394715"/>
                </a:lnTo>
                <a:lnTo>
                  <a:pt x="302513" y="408431"/>
                </a:lnTo>
                <a:lnTo>
                  <a:pt x="326136" y="422910"/>
                </a:lnTo>
                <a:lnTo>
                  <a:pt x="351281" y="436625"/>
                </a:lnTo>
                <a:lnTo>
                  <a:pt x="377189" y="450341"/>
                </a:lnTo>
                <a:lnTo>
                  <a:pt x="403859" y="463295"/>
                </a:lnTo>
                <a:lnTo>
                  <a:pt x="430530" y="477012"/>
                </a:lnTo>
                <a:lnTo>
                  <a:pt x="516636" y="514350"/>
                </a:lnTo>
                <a:lnTo>
                  <a:pt x="577595" y="537972"/>
                </a:lnTo>
                <a:lnTo>
                  <a:pt x="641604" y="560069"/>
                </a:lnTo>
                <a:lnTo>
                  <a:pt x="707898" y="581405"/>
                </a:lnTo>
                <a:lnTo>
                  <a:pt x="776477" y="601217"/>
                </a:lnTo>
                <a:lnTo>
                  <a:pt x="847344" y="619505"/>
                </a:lnTo>
                <a:lnTo>
                  <a:pt x="921257" y="637031"/>
                </a:lnTo>
                <a:lnTo>
                  <a:pt x="996695" y="652272"/>
                </a:lnTo>
                <a:lnTo>
                  <a:pt x="1074420" y="666750"/>
                </a:lnTo>
                <a:lnTo>
                  <a:pt x="1153667" y="679703"/>
                </a:lnTo>
                <a:lnTo>
                  <a:pt x="1235202" y="690372"/>
                </a:lnTo>
                <a:lnTo>
                  <a:pt x="1318259" y="700277"/>
                </a:lnTo>
                <a:lnTo>
                  <a:pt x="1402841" y="707898"/>
                </a:lnTo>
                <a:lnTo>
                  <a:pt x="1489709" y="713993"/>
                </a:lnTo>
                <a:lnTo>
                  <a:pt x="1577339" y="718565"/>
                </a:lnTo>
                <a:lnTo>
                  <a:pt x="1666493" y="721613"/>
                </a:lnTo>
                <a:lnTo>
                  <a:pt x="1671874" y="721613"/>
                </a:lnTo>
                <a:lnTo>
                  <a:pt x="1680209" y="715517"/>
                </a:lnTo>
                <a:close/>
              </a:path>
              <a:path w="1756410" h="753110">
                <a:moveTo>
                  <a:pt x="1686305" y="736429"/>
                </a:moveTo>
                <a:lnTo>
                  <a:pt x="1686305" y="718565"/>
                </a:lnTo>
                <a:lnTo>
                  <a:pt x="1683257" y="721613"/>
                </a:lnTo>
                <a:lnTo>
                  <a:pt x="1671874" y="721613"/>
                </a:lnTo>
                <a:lnTo>
                  <a:pt x="1629155" y="752855"/>
                </a:lnTo>
                <a:lnTo>
                  <a:pt x="1686305" y="736429"/>
                </a:lnTo>
                <a:close/>
              </a:path>
              <a:path w="1756410" h="753110">
                <a:moveTo>
                  <a:pt x="1756409" y="716279"/>
                </a:moveTo>
                <a:lnTo>
                  <a:pt x="1629917" y="676655"/>
                </a:lnTo>
                <a:lnTo>
                  <a:pt x="1671334" y="708660"/>
                </a:lnTo>
                <a:lnTo>
                  <a:pt x="1683257" y="708660"/>
                </a:lnTo>
                <a:lnTo>
                  <a:pt x="1686305" y="711707"/>
                </a:lnTo>
                <a:lnTo>
                  <a:pt x="1686305" y="736429"/>
                </a:lnTo>
                <a:lnTo>
                  <a:pt x="1756409" y="716279"/>
                </a:lnTo>
                <a:close/>
              </a:path>
              <a:path w="1756410" h="753110">
                <a:moveTo>
                  <a:pt x="1686305" y="718565"/>
                </a:moveTo>
                <a:lnTo>
                  <a:pt x="1686305" y="711707"/>
                </a:lnTo>
                <a:lnTo>
                  <a:pt x="1683257" y="708660"/>
                </a:lnTo>
                <a:lnTo>
                  <a:pt x="1671334" y="708660"/>
                </a:lnTo>
                <a:lnTo>
                  <a:pt x="1680209" y="715517"/>
                </a:lnTo>
                <a:lnTo>
                  <a:pt x="1680209" y="721613"/>
                </a:lnTo>
                <a:lnTo>
                  <a:pt x="1683257" y="721613"/>
                </a:lnTo>
                <a:lnTo>
                  <a:pt x="1686305" y="718565"/>
                </a:lnTo>
                <a:close/>
              </a:path>
              <a:path w="1756410" h="753110">
                <a:moveTo>
                  <a:pt x="1680209" y="721613"/>
                </a:moveTo>
                <a:lnTo>
                  <a:pt x="1680209" y="715517"/>
                </a:lnTo>
                <a:lnTo>
                  <a:pt x="1671874" y="721613"/>
                </a:lnTo>
                <a:lnTo>
                  <a:pt x="1680209" y="72161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22570" y="4689347"/>
            <a:ext cx="2057400" cy="781050"/>
          </a:xfrm>
          <a:custGeom>
            <a:avLst/>
            <a:gdLst/>
            <a:ahLst/>
            <a:cxnLst/>
            <a:rect l="l" t="t" r="r" b="b"/>
            <a:pathLst>
              <a:path w="2057400" h="781050">
                <a:moveTo>
                  <a:pt x="2030664" y="83461"/>
                </a:moveTo>
                <a:lnTo>
                  <a:pt x="2026157" y="75437"/>
                </a:lnTo>
                <a:lnTo>
                  <a:pt x="2016331" y="85602"/>
                </a:lnTo>
                <a:lnTo>
                  <a:pt x="2013203" y="96774"/>
                </a:lnTo>
                <a:lnTo>
                  <a:pt x="2006346" y="115824"/>
                </a:lnTo>
                <a:lnTo>
                  <a:pt x="1988820" y="153162"/>
                </a:lnTo>
                <a:lnTo>
                  <a:pt x="1965959" y="190500"/>
                </a:lnTo>
                <a:lnTo>
                  <a:pt x="1939289" y="226313"/>
                </a:lnTo>
                <a:lnTo>
                  <a:pt x="1908048" y="262127"/>
                </a:lnTo>
                <a:lnTo>
                  <a:pt x="1871472" y="297179"/>
                </a:lnTo>
                <a:lnTo>
                  <a:pt x="1809750" y="347472"/>
                </a:lnTo>
                <a:lnTo>
                  <a:pt x="1763268" y="380238"/>
                </a:lnTo>
                <a:lnTo>
                  <a:pt x="1712213" y="412241"/>
                </a:lnTo>
                <a:lnTo>
                  <a:pt x="1658111" y="442722"/>
                </a:lnTo>
                <a:lnTo>
                  <a:pt x="1600200" y="472439"/>
                </a:lnTo>
                <a:lnTo>
                  <a:pt x="1538477" y="501396"/>
                </a:lnTo>
                <a:lnTo>
                  <a:pt x="1472946" y="528827"/>
                </a:lnTo>
                <a:lnTo>
                  <a:pt x="1404365" y="554736"/>
                </a:lnTo>
                <a:lnTo>
                  <a:pt x="1295400" y="592074"/>
                </a:lnTo>
                <a:lnTo>
                  <a:pt x="1218437" y="614934"/>
                </a:lnTo>
                <a:lnTo>
                  <a:pt x="1139189" y="636269"/>
                </a:lnTo>
                <a:lnTo>
                  <a:pt x="1056893" y="656081"/>
                </a:lnTo>
                <a:lnTo>
                  <a:pt x="972312" y="675131"/>
                </a:lnTo>
                <a:lnTo>
                  <a:pt x="884681" y="691896"/>
                </a:lnTo>
                <a:lnTo>
                  <a:pt x="795527" y="707898"/>
                </a:lnTo>
                <a:lnTo>
                  <a:pt x="703326" y="721613"/>
                </a:lnTo>
                <a:lnTo>
                  <a:pt x="608838" y="733805"/>
                </a:lnTo>
                <a:lnTo>
                  <a:pt x="512825" y="743712"/>
                </a:lnTo>
                <a:lnTo>
                  <a:pt x="415289" y="752856"/>
                </a:lnTo>
                <a:lnTo>
                  <a:pt x="315467" y="759714"/>
                </a:lnTo>
                <a:lnTo>
                  <a:pt x="214121" y="764286"/>
                </a:lnTo>
                <a:lnTo>
                  <a:pt x="110489" y="767334"/>
                </a:lnTo>
                <a:lnTo>
                  <a:pt x="6857" y="768096"/>
                </a:lnTo>
                <a:lnTo>
                  <a:pt x="3047" y="768096"/>
                </a:lnTo>
                <a:lnTo>
                  <a:pt x="0" y="771144"/>
                </a:lnTo>
                <a:lnTo>
                  <a:pt x="0" y="778002"/>
                </a:lnTo>
                <a:lnTo>
                  <a:pt x="3047" y="781050"/>
                </a:lnTo>
                <a:lnTo>
                  <a:pt x="6857" y="781050"/>
                </a:lnTo>
                <a:lnTo>
                  <a:pt x="111251" y="780288"/>
                </a:lnTo>
                <a:lnTo>
                  <a:pt x="214121" y="777240"/>
                </a:lnTo>
                <a:lnTo>
                  <a:pt x="316229" y="771906"/>
                </a:lnTo>
                <a:lnTo>
                  <a:pt x="416051" y="765048"/>
                </a:lnTo>
                <a:lnTo>
                  <a:pt x="514350" y="756666"/>
                </a:lnTo>
                <a:lnTo>
                  <a:pt x="611124" y="745998"/>
                </a:lnTo>
                <a:lnTo>
                  <a:pt x="704850" y="733805"/>
                </a:lnTo>
                <a:lnTo>
                  <a:pt x="797813" y="720089"/>
                </a:lnTo>
                <a:lnTo>
                  <a:pt x="887729" y="704850"/>
                </a:lnTo>
                <a:lnTo>
                  <a:pt x="975359" y="687324"/>
                </a:lnTo>
                <a:lnTo>
                  <a:pt x="1059941" y="669036"/>
                </a:lnTo>
                <a:lnTo>
                  <a:pt x="1143000" y="648462"/>
                </a:lnTo>
                <a:lnTo>
                  <a:pt x="1222248" y="627126"/>
                </a:lnTo>
                <a:lnTo>
                  <a:pt x="1299209" y="604265"/>
                </a:lnTo>
                <a:lnTo>
                  <a:pt x="1336548" y="592074"/>
                </a:lnTo>
                <a:lnTo>
                  <a:pt x="1373124" y="579881"/>
                </a:lnTo>
                <a:lnTo>
                  <a:pt x="1443227" y="553974"/>
                </a:lnTo>
                <a:lnTo>
                  <a:pt x="1511046" y="526541"/>
                </a:lnTo>
                <a:lnTo>
                  <a:pt x="1575053" y="498348"/>
                </a:lnTo>
                <a:lnTo>
                  <a:pt x="1635252" y="469391"/>
                </a:lnTo>
                <a:lnTo>
                  <a:pt x="1692402" y="438912"/>
                </a:lnTo>
                <a:lnTo>
                  <a:pt x="1744979" y="406907"/>
                </a:lnTo>
                <a:lnTo>
                  <a:pt x="1794509" y="374903"/>
                </a:lnTo>
                <a:lnTo>
                  <a:pt x="1839468" y="340613"/>
                </a:lnTo>
                <a:lnTo>
                  <a:pt x="1860803" y="323850"/>
                </a:lnTo>
                <a:lnTo>
                  <a:pt x="1898903" y="288798"/>
                </a:lnTo>
                <a:lnTo>
                  <a:pt x="1933955" y="252984"/>
                </a:lnTo>
                <a:lnTo>
                  <a:pt x="1963674" y="215646"/>
                </a:lnTo>
                <a:lnTo>
                  <a:pt x="1988820" y="178307"/>
                </a:lnTo>
                <a:lnTo>
                  <a:pt x="2009394" y="139446"/>
                </a:lnTo>
                <a:lnTo>
                  <a:pt x="2025396" y="100584"/>
                </a:lnTo>
                <a:lnTo>
                  <a:pt x="2030664" y="83461"/>
                </a:lnTo>
                <a:close/>
              </a:path>
              <a:path w="2057400" h="781050">
                <a:moveTo>
                  <a:pt x="2057400" y="131063"/>
                </a:moveTo>
                <a:lnTo>
                  <a:pt x="2035302" y="0"/>
                </a:lnTo>
                <a:lnTo>
                  <a:pt x="1981961" y="121157"/>
                </a:lnTo>
                <a:lnTo>
                  <a:pt x="2016331" y="85602"/>
                </a:lnTo>
                <a:lnTo>
                  <a:pt x="2018537" y="77724"/>
                </a:lnTo>
                <a:lnTo>
                  <a:pt x="2019300" y="73913"/>
                </a:lnTo>
                <a:lnTo>
                  <a:pt x="2020824" y="70865"/>
                </a:lnTo>
                <a:lnTo>
                  <a:pt x="2023872" y="68579"/>
                </a:lnTo>
                <a:lnTo>
                  <a:pt x="2026920" y="69341"/>
                </a:lnTo>
                <a:lnTo>
                  <a:pt x="2030729" y="70103"/>
                </a:lnTo>
                <a:lnTo>
                  <a:pt x="2033015" y="73913"/>
                </a:lnTo>
                <a:lnTo>
                  <a:pt x="2033015" y="87648"/>
                </a:lnTo>
                <a:lnTo>
                  <a:pt x="2057400" y="131063"/>
                </a:lnTo>
                <a:close/>
              </a:path>
              <a:path w="2057400" h="781050">
                <a:moveTo>
                  <a:pt x="2033015" y="73913"/>
                </a:moveTo>
                <a:lnTo>
                  <a:pt x="2030729" y="70103"/>
                </a:lnTo>
                <a:lnTo>
                  <a:pt x="2026920" y="69341"/>
                </a:lnTo>
                <a:lnTo>
                  <a:pt x="2023872" y="68579"/>
                </a:lnTo>
                <a:lnTo>
                  <a:pt x="2020824" y="70865"/>
                </a:lnTo>
                <a:lnTo>
                  <a:pt x="2019300" y="73913"/>
                </a:lnTo>
                <a:lnTo>
                  <a:pt x="2018537" y="77724"/>
                </a:lnTo>
                <a:lnTo>
                  <a:pt x="2016331" y="85602"/>
                </a:lnTo>
                <a:lnTo>
                  <a:pt x="2026157" y="75437"/>
                </a:lnTo>
                <a:lnTo>
                  <a:pt x="2030664" y="83461"/>
                </a:lnTo>
                <a:lnTo>
                  <a:pt x="2031491" y="80772"/>
                </a:lnTo>
                <a:lnTo>
                  <a:pt x="2032253" y="76962"/>
                </a:lnTo>
                <a:lnTo>
                  <a:pt x="2033015" y="73913"/>
                </a:lnTo>
                <a:close/>
              </a:path>
              <a:path w="2057400" h="781050">
                <a:moveTo>
                  <a:pt x="2033015" y="87648"/>
                </a:moveTo>
                <a:lnTo>
                  <a:pt x="2033015" y="73913"/>
                </a:lnTo>
                <a:lnTo>
                  <a:pt x="2032253" y="76962"/>
                </a:lnTo>
                <a:lnTo>
                  <a:pt x="2031491" y="80772"/>
                </a:lnTo>
                <a:lnTo>
                  <a:pt x="2030664" y="83461"/>
                </a:lnTo>
                <a:lnTo>
                  <a:pt x="2033015" y="8764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993896" y="5604002"/>
            <a:ext cx="11753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operation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760220" y="6137147"/>
            <a:ext cx="2030730" cy="76200"/>
          </a:xfrm>
          <a:custGeom>
            <a:avLst/>
            <a:gdLst/>
            <a:ahLst/>
            <a:cxnLst/>
            <a:rect l="l" t="t" r="r" b="b"/>
            <a:pathLst>
              <a:path w="2030729" h="76200">
                <a:moveTo>
                  <a:pt x="1954530" y="38100"/>
                </a:moveTo>
                <a:lnTo>
                  <a:pt x="1946361" y="32003"/>
                </a:lnTo>
                <a:lnTo>
                  <a:pt x="0" y="32003"/>
                </a:lnTo>
                <a:lnTo>
                  <a:pt x="0" y="44195"/>
                </a:lnTo>
                <a:lnTo>
                  <a:pt x="1946361" y="44195"/>
                </a:lnTo>
                <a:lnTo>
                  <a:pt x="1954530" y="38100"/>
                </a:lnTo>
                <a:close/>
              </a:path>
              <a:path w="2030729" h="76200">
                <a:moveTo>
                  <a:pt x="2030730" y="38100"/>
                </a:moveTo>
                <a:lnTo>
                  <a:pt x="1903476" y="0"/>
                </a:lnTo>
                <a:lnTo>
                  <a:pt x="1946361" y="32003"/>
                </a:lnTo>
                <a:lnTo>
                  <a:pt x="1954530" y="32003"/>
                </a:lnTo>
                <a:lnTo>
                  <a:pt x="1954530" y="60914"/>
                </a:lnTo>
                <a:lnTo>
                  <a:pt x="2030730" y="38100"/>
                </a:lnTo>
                <a:close/>
              </a:path>
              <a:path w="2030729" h="76200">
                <a:moveTo>
                  <a:pt x="1954530" y="60914"/>
                </a:moveTo>
                <a:lnTo>
                  <a:pt x="1954530" y="44195"/>
                </a:lnTo>
                <a:lnTo>
                  <a:pt x="1946361" y="44196"/>
                </a:lnTo>
                <a:lnTo>
                  <a:pt x="1903476" y="76200"/>
                </a:lnTo>
                <a:lnTo>
                  <a:pt x="1954530" y="60914"/>
                </a:lnTo>
                <a:close/>
              </a:path>
              <a:path w="2030729" h="76200">
                <a:moveTo>
                  <a:pt x="1954530" y="38100"/>
                </a:moveTo>
                <a:lnTo>
                  <a:pt x="1954530" y="32003"/>
                </a:lnTo>
                <a:lnTo>
                  <a:pt x="1946361" y="32003"/>
                </a:lnTo>
                <a:lnTo>
                  <a:pt x="1954530" y="38100"/>
                </a:lnTo>
                <a:close/>
              </a:path>
              <a:path w="2030729" h="76200">
                <a:moveTo>
                  <a:pt x="1954530" y="44195"/>
                </a:moveTo>
                <a:lnTo>
                  <a:pt x="1954530" y="38100"/>
                </a:lnTo>
                <a:lnTo>
                  <a:pt x="1946361" y="44196"/>
                </a:lnTo>
                <a:lnTo>
                  <a:pt x="1954530" y="4419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790950" y="6137147"/>
            <a:ext cx="3638550" cy="76200"/>
          </a:xfrm>
          <a:custGeom>
            <a:avLst/>
            <a:gdLst/>
            <a:ahLst/>
            <a:cxnLst/>
            <a:rect l="l" t="t" r="r" b="b"/>
            <a:pathLst>
              <a:path w="3638550" h="76200">
                <a:moveTo>
                  <a:pt x="3562349" y="38100"/>
                </a:moveTo>
                <a:lnTo>
                  <a:pt x="3554181" y="32003"/>
                </a:lnTo>
                <a:lnTo>
                  <a:pt x="0" y="32004"/>
                </a:lnTo>
                <a:lnTo>
                  <a:pt x="0" y="44196"/>
                </a:lnTo>
                <a:lnTo>
                  <a:pt x="3554181" y="44195"/>
                </a:lnTo>
                <a:lnTo>
                  <a:pt x="3562349" y="38100"/>
                </a:lnTo>
                <a:close/>
              </a:path>
              <a:path w="3638550" h="76200">
                <a:moveTo>
                  <a:pt x="3638549" y="38100"/>
                </a:moveTo>
                <a:lnTo>
                  <a:pt x="3511295" y="0"/>
                </a:lnTo>
                <a:lnTo>
                  <a:pt x="3554181" y="32003"/>
                </a:lnTo>
                <a:lnTo>
                  <a:pt x="3562349" y="32003"/>
                </a:lnTo>
                <a:lnTo>
                  <a:pt x="3562349" y="60914"/>
                </a:lnTo>
                <a:lnTo>
                  <a:pt x="3638549" y="38100"/>
                </a:lnTo>
                <a:close/>
              </a:path>
              <a:path w="3638550" h="76200">
                <a:moveTo>
                  <a:pt x="3562349" y="60914"/>
                </a:moveTo>
                <a:lnTo>
                  <a:pt x="3562349" y="44195"/>
                </a:lnTo>
                <a:lnTo>
                  <a:pt x="3554181" y="44195"/>
                </a:lnTo>
                <a:lnTo>
                  <a:pt x="3511295" y="76200"/>
                </a:lnTo>
                <a:lnTo>
                  <a:pt x="3562349" y="60914"/>
                </a:lnTo>
                <a:close/>
              </a:path>
              <a:path w="3638550" h="76200">
                <a:moveTo>
                  <a:pt x="3562349" y="38100"/>
                </a:moveTo>
                <a:lnTo>
                  <a:pt x="3562349" y="32003"/>
                </a:lnTo>
                <a:lnTo>
                  <a:pt x="3554181" y="32003"/>
                </a:lnTo>
                <a:lnTo>
                  <a:pt x="3562349" y="38100"/>
                </a:lnTo>
                <a:close/>
              </a:path>
              <a:path w="3638550" h="76200">
                <a:moveTo>
                  <a:pt x="3562349" y="44195"/>
                </a:moveTo>
                <a:lnTo>
                  <a:pt x="3562349" y="38100"/>
                </a:lnTo>
                <a:lnTo>
                  <a:pt x="3554181" y="44195"/>
                </a:lnTo>
                <a:lnTo>
                  <a:pt x="3562349" y="4419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93902" y="3825874"/>
            <a:ext cx="4004310" cy="1083945"/>
          </a:xfrm>
          <a:prstGeom prst="rect">
            <a:avLst/>
          </a:prstGeom>
        </p:spPr>
        <p:txBody>
          <a:bodyPr vert="horz" wrap="square" lIns="0" tIns="1555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25"/>
              </a:spcBef>
            </a:pPr>
            <a:r>
              <a:rPr sz="2100" dirty="0">
                <a:solidFill>
                  <a:srgbClr val="FFCC00"/>
                </a:solidFill>
                <a:latin typeface="Wingdings"/>
                <a:cs typeface="Wingdings"/>
              </a:rPr>
              <a:t></a:t>
            </a:r>
            <a:r>
              <a:rPr sz="2100" dirty="0">
                <a:solidFill>
                  <a:srgbClr val="FFCC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latin typeface="Verdana"/>
                <a:cs typeface="Verdana"/>
              </a:rPr>
              <a:t>Naming</a:t>
            </a:r>
            <a:r>
              <a:rPr sz="2800" spc="-30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conventions</a:t>
            </a:r>
            <a:endParaRPr sz="2800">
              <a:latin typeface="Verdana"/>
              <a:cs typeface="Verdana"/>
            </a:endParaRPr>
          </a:p>
          <a:p>
            <a:pPr marL="998219">
              <a:lnSpc>
                <a:spcPct val="100000"/>
              </a:lnSpc>
              <a:spcBef>
                <a:spcPts val="965"/>
              </a:spcBef>
            </a:pPr>
            <a:r>
              <a:rPr sz="2400" dirty="0">
                <a:latin typeface="Times New Roman"/>
                <a:cs typeface="Times New Roman"/>
              </a:rPr>
              <a:t>?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437481" y="4518152"/>
            <a:ext cx="1270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!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755901" y="5710682"/>
            <a:ext cx="1437005" cy="9309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37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state</a:t>
            </a:r>
            <a:r>
              <a:rPr sz="2400" spc="-1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before  plain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094729" y="5709920"/>
            <a:ext cx="1217295" cy="929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1465" marR="5080" indent="-279400">
              <a:lnSpc>
                <a:spcPct val="1235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state</a:t>
            </a:r>
            <a:r>
              <a:rPr sz="2400" spc="-1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after  dashed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510222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65" dirty="0">
                <a:latin typeface="Gill Sans MT"/>
                <a:cs typeface="Gill Sans MT"/>
              </a:rPr>
              <a:t>Describing</a:t>
            </a:r>
            <a:r>
              <a:rPr sz="4400" b="0" spc="-130" dirty="0">
                <a:latin typeface="Gill Sans MT"/>
                <a:cs typeface="Gill Sans MT"/>
              </a:rPr>
              <a:t> </a:t>
            </a:r>
            <a:r>
              <a:rPr sz="4400" b="0" dirty="0">
                <a:latin typeface="Gill Sans MT"/>
                <a:cs typeface="Gill Sans MT"/>
              </a:rPr>
              <a:t>operations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1981200"/>
            <a:ext cx="7737475" cy="5170005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7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Conventions (?, </a:t>
            </a:r>
            <a:r>
              <a:rPr sz="2800" dirty="0">
                <a:latin typeface="Verdana"/>
                <a:cs typeface="Verdana"/>
              </a:rPr>
              <a:t>!, </a:t>
            </a:r>
            <a:r>
              <a:rPr sz="2800" spc="-5" dirty="0">
                <a:latin typeface="Verdana"/>
                <a:cs typeface="Verdana"/>
              </a:rPr>
              <a:t>plain,</a:t>
            </a:r>
            <a:r>
              <a:rPr sz="2800" spc="-10" dirty="0">
                <a:latin typeface="Verdana"/>
                <a:cs typeface="Verdana"/>
              </a:rPr>
              <a:t> </a:t>
            </a:r>
            <a:r>
              <a:rPr sz="2800" spc="-5" dirty="0">
                <a:latin typeface="Verdana"/>
                <a:cs typeface="Verdana"/>
              </a:rPr>
              <a:t>dashed)</a:t>
            </a:r>
            <a:endParaRPr sz="2800" dirty="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68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Declare</a:t>
            </a:r>
          </a:p>
          <a:p>
            <a:pPr marL="755650" lvl="1" indent="-285750">
              <a:lnSpc>
                <a:spcPct val="100000"/>
              </a:lnSpc>
              <a:spcBef>
                <a:spcPts val="58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inputs</a:t>
            </a:r>
          </a:p>
          <a:p>
            <a:pPr marL="755650" lvl="1" indent="-285750">
              <a:lnSpc>
                <a:spcPct val="100000"/>
              </a:lnSpc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outputs of the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operation</a:t>
            </a:r>
          </a:p>
          <a:p>
            <a:pPr marL="755650" lvl="1" indent="-285750">
              <a:lnSpc>
                <a:spcPct val="100000"/>
              </a:lnSpc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before components of the global state</a:t>
            </a:r>
            <a:r>
              <a:rPr sz="2400" spc="-3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and</a:t>
            </a:r>
          </a:p>
          <a:p>
            <a:pPr marL="755650" lvl="1" indent="-285750">
              <a:lnSpc>
                <a:spcPct val="100000"/>
              </a:lnSpc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a set of after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components.</a:t>
            </a:r>
          </a:p>
          <a:p>
            <a:pPr marL="355600" marR="5080" indent="-342900">
              <a:lnSpc>
                <a:spcPct val="100000"/>
              </a:lnSpc>
              <a:spcBef>
                <a:spcPts val="66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Specify </a:t>
            </a:r>
            <a:r>
              <a:rPr sz="2800" spc="-5" dirty="0">
                <a:latin typeface="Verdana"/>
                <a:cs typeface="Verdana"/>
              </a:rPr>
              <a:t>the </a:t>
            </a:r>
            <a:r>
              <a:rPr sz="2800" dirty="0">
                <a:latin typeface="Verdana"/>
                <a:cs typeface="Verdana"/>
              </a:rPr>
              <a:t>required relationships among  </a:t>
            </a:r>
            <a:r>
              <a:rPr sz="2800" spc="-5" dirty="0">
                <a:latin typeface="Verdana"/>
                <a:cs typeface="Verdana"/>
              </a:rPr>
              <a:t>them</a:t>
            </a:r>
            <a:r>
              <a:rPr lang="en-US" sz="2800" spc="-5" dirty="0">
                <a:latin typeface="Verdana"/>
                <a:cs typeface="Verdana"/>
              </a:rPr>
              <a:t> in the predicate part</a:t>
            </a:r>
          </a:p>
          <a:p>
            <a:pPr marL="355600" marR="5080" indent="-342900">
              <a:lnSpc>
                <a:spcPct val="100000"/>
              </a:lnSpc>
              <a:spcBef>
                <a:spcPts val="66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lang="en-US" sz="2800" spc="-5" dirty="0">
                <a:latin typeface="Verdana"/>
                <a:cs typeface="Verdana"/>
              </a:rPr>
              <a:t>Predicate part of an operation describes its </a:t>
            </a:r>
            <a:r>
              <a:rPr lang="en-US" sz="2800" i="1" spc="-5" dirty="0">
                <a:latin typeface="Verdana"/>
                <a:cs typeface="Verdana"/>
              </a:rPr>
              <a:t>effect</a:t>
            </a:r>
            <a:r>
              <a:rPr lang="en-US" sz="2800" spc="-5" dirty="0">
                <a:latin typeface="Verdana"/>
                <a:cs typeface="Verdana"/>
              </a:rPr>
              <a:t> upon the values of the components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20D50C-3C66-4690-868E-31726F0EE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office: Purchase ticket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B0BEC2-12A2-4D8F-BFA1-3EC7BC448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813560"/>
            <a:ext cx="8945880" cy="1607016"/>
          </a:xfrm>
        </p:spPr>
        <p:txBody>
          <a:bodyPr/>
          <a:lstStyle/>
          <a:p>
            <a:r>
              <a:rPr lang="en-US" dirty="0"/>
              <a:t>Purchase a single ticket for the current performance</a:t>
            </a:r>
          </a:p>
          <a:p>
            <a:r>
              <a:rPr lang="en-US" sz="2400" dirty="0"/>
              <a:t>The seat should be for sale </a:t>
            </a:r>
            <a:r>
              <a:rPr lang="en-US" sz="1600" dirty="0"/>
              <a:t>(we’ll handle the error cases  later)</a:t>
            </a:r>
            <a:endParaRPr lang="en-US" sz="2400" dirty="0"/>
          </a:p>
          <a:p>
            <a:r>
              <a:rPr lang="en-US" sz="2400" dirty="0"/>
              <a:t>The seat should not be sold</a:t>
            </a:r>
          </a:p>
          <a:p>
            <a:pPr lvl="2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9D519C-9BAB-4E5E-9B52-207E518E31B9}"/>
                  </a:ext>
                </a:extLst>
              </p:cNvPr>
              <p:cNvSpPr txBox="1"/>
              <p:nvPr/>
            </p:nvSpPr>
            <p:spPr>
              <a:xfrm>
                <a:off x="2131229" y="3687276"/>
                <a:ext cx="4616970" cy="48936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Purchase</a:t>
                </a:r>
              </a:p>
              <a:p>
                <a:r>
                  <a:rPr lang="en-US" sz="2400" dirty="0"/>
                  <a:t>c?: Customer</a:t>
                </a:r>
              </a:p>
              <a:p>
                <a:r>
                  <a:rPr lang="en-US" sz="2400" dirty="0"/>
                  <a:t>s?: Seat</a:t>
                </a:r>
              </a:p>
              <a:p>
                <a:r>
                  <a:rPr lang="en-US" sz="2400" dirty="0"/>
                  <a:t>seating’, seating: P Seat</a:t>
                </a:r>
              </a:p>
              <a:p>
                <a:r>
                  <a:rPr lang="en-US" sz="2400" dirty="0" err="1"/>
                  <a:t>sold,sold</a:t>
                </a:r>
                <a:r>
                  <a:rPr lang="en-US" sz="2400" dirty="0"/>
                  <a:t>’: Seat     Customer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s?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∉</m:t>
                    </m:r>
                  </m:oMath>
                </a14:m>
                <a:r>
                  <a:rPr lang="en-US" sz="2400" dirty="0"/>
                  <a:t> </a:t>
                </a:r>
                <a:r>
                  <a:rPr lang="en-US" sz="2400" dirty="0" err="1"/>
                  <a:t>dom</a:t>
                </a:r>
                <a:r>
                  <a:rPr lang="en-US" sz="2400" dirty="0"/>
                  <a:t> (sold)</a:t>
                </a:r>
              </a:p>
              <a:p>
                <a:r>
                  <a:rPr lang="en-US" sz="2400" dirty="0"/>
                  <a:t>sold’ = sold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</m:oMath>
                </a14:m>
                <a:r>
                  <a:rPr lang="en-US" sz="2400" dirty="0"/>
                  <a:t> { s?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</m:oMath>
                </a14:m>
                <a:r>
                  <a:rPr lang="en-US" sz="2400" dirty="0"/>
                  <a:t> c?}</a:t>
                </a:r>
              </a:p>
              <a:p>
                <a:r>
                  <a:rPr lang="en-US" sz="2400" dirty="0"/>
                  <a:t>seating’ =seating</a:t>
                </a:r>
              </a:p>
              <a:p>
                <a:r>
                  <a:rPr lang="en-US" sz="2400" dirty="0" err="1"/>
                  <a:t>dom</a:t>
                </a:r>
                <a:r>
                  <a:rPr lang="en-US" sz="2400" dirty="0"/>
                  <a:t>(sold)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seating</a:t>
                </a:r>
              </a:p>
              <a:p>
                <a:r>
                  <a:rPr lang="en-US" sz="2400" dirty="0"/>
                  <a:t>dom(sold’)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 </m:t>
                    </m:r>
                  </m:oMath>
                </a14:m>
                <a:r>
                  <a:rPr lang="en-US" sz="2400" dirty="0"/>
                  <a:t>seating’</a:t>
                </a: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9D519C-9BAB-4E5E-9B52-207E518E31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1229" y="3687276"/>
                <a:ext cx="4616970" cy="4893647"/>
              </a:xfrm>
              <a:prstGeom prst="rect">
                <a:avLst/>
              </a:prstGeom>
              <a:blipFill>
                <a:blip r:embed="rId2"/>
                <a:stretch>
                  <a:fillRect l="-2114" t="-996" r="-1057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object 5">
            <a:extLst>
              <a:ext uri="{FF2B5EF4-FFF2-40B4-BE49-F238E27FC236}">
                <a16:creationId xmlns:a16="http://schemas.microsoft.com/office/drawing/2014/main" id="{3353DDBA-D71B-4970-9ACA-C8E77F8874BB}"/>
              </a:ext>
            </a:extLst>
          </p:cNvPr>
          <p:cNvSpPr/>
          <p:nvPr/>
        </p:nvSpPr>
        <p:spPr>
          <a:xfrm>
            <a:off x="4820638" y="5269232"/>
            <a:ext cx="310444" cy="2971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73748-1689-4F9E-B70D-281A32EFD7F1}"/>
              </a:ext>
            </a:extLst>
          </p:cNvPr>
          <p:cNvCxnSpPr/>
          <p:nvPr/>
        </p:nvCxnSpPr>
        <p:spPr bwMode="auto">
          <a:xfrm>
            <a:off x="2109694" y="5715000"/>
            <a:ext cx="350448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34D6B25-3DEF-4489-A18C-3B484BD941F6}"/>
              </a:ext>
            </a:extLst>
          </p:cNvPr>
          <p:cNvCxnSpPr/>
          <p:nvPr/>
        </p:nvCxnSpPr>
        <p:spPr bwMode="auto">
          <a:xfrm>
            <a:off x="1995394" y="4038600"/>
            <a:ext cx="22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B3132F-7DA6-4CEA-A966-9C6E987CD39B}"/>
              </a:ext>
            </a:extLst>
          </p:cNvPr>
          <p:cNvCxnSpPr/>
          <p:nvPr/>
        </p:nvCxnSpPr>
        <p:spPr bwMode="auto">
          <a:xfrm>
            <a:off x="3707812" y="4038600"/>
            <a:ext cx="222565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23E14F-F902-4B9D-9E21-450284C8F60D}"/>
              </a:ext>
            </a:extLst>
          </p:cNvPr>
          <p:cNvCxnSpPr/>
          <p:nvPr/>
        </p:nvCxnSpPr>
        <p:spPr bwMode="auto">
          <a:xfrm>
            <a:off x="2131229" y="7772400"/>
            <a:ext cx="350448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A624EB9-AE09-43EA-A35F-1EABEBF2537F}"/>
              </a:ext>
            </a:extLst>
          </p:cNvPr>
          <p:cNvCxnSpPr>
            <a:cxnSpLocks/>
          </p:cNvCxnSpPr>
          <p:nvPr/>
        </p:nvCxnSpPr>
        <p:spPr bwMode="auto">
          <a:xfrm>
            <a:off x="1995394" y="4038600"/>
            <a:ext cx="0" cy="3733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104381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20D50C-3C66-4690-868E-31726F0EE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office: Purchase ticket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B0BEC2-12A2-4D8F-BFA1-3EC7BC448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813560"/>
            <a:ext cx="8945880" cy="1607016"/>
          </a:xfrm>
        </p:spPr>
        <p:txBody>
          <a:bodyPr/>
          <a:lstStyle/>
          <a:p>
            <a:r>
              <a:rPr lang="en-US" dirty="0"/>
              <a:t>Purchase a single ticket for the current performance</a:t>
            </a:r>
          </a:p>
          <a:p>
            <a:pPr lvl="2"/>
            <a:r>
              <a:rPr lang="en-US" dirty="0"/>
              <a:t>Another wat of specifying that the seat about to be purchased is for sale and it has not been sold.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9D519C-9BAB-4E5E-9B52-207E518E31B9}"/>
                  </a:ext>
                </a:extLst>
              </p:cNvPr>
              <p:cNvSpPr txBox="1"/>
              <p:nvPr/>
            </p:nvSpPr>
            <p:spPr>
              <a:xfrm>
                <a:off x="2131229" y="3687276"/>
                <a:ext cx="4616970" cy="48936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Purchase</a:t>
                </a:r>
              </a:p>
              <a:p>
                <a:r>
                  <a:rPr lang="en-US" sz="2400" dirty="0"/>
                  <a:t>c?: Customer</a:t>
                </a:r>
              </a:p>
              <a:p>
                <a:r>
                  <a:rPr lang="en-US" sz="2400" dirty="0"/>
                  <a:t>s?: Seat</a:t>
                </a:r>
              </a:p>
              <a:p>
                <a:r>
                  <a:rPr lang="en-US" sz="2400" dirty="0"/>
                  <a:t>seating’, seating: P Seat</a:t>
                </a:r>
              </a:p>
              <a:p>
                <a:r>
                  <a:rPr lang="en-US" sz="2400" dirty="0" err="1"/>
                  <a:t>sold,sold</a:t>
                </a:r>
                <a:r>
                  <a:rPr lang="en-US" sz="2400" dirty="0"/>
                  <a:t>’: Seat     Customer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s?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dirty="0"/>
                  <a:t> seating \ </a:t>
                </a:r>
                <a:r>
                  <a:rPr lang="en-US" sz="2400" dirty="0" err="1"/>
                  <a:t>dom</a:t>
                </a:r>
                <a:r>
                  <a:rPr lang="en-US" sz="2400" dirty="0"/>
                  <a:t> (sold)</a:t>
                </a:r>
              </a:p>
              <a:p>
                <a:r>
                  <a:rPr lang="en-US" sz="2400" dirty="0"/>
                  <a:t>sold’ = sold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</m:oMath>
                </a14:m>
                <a:r>
                  <a:rPr lang="en-US" sz="2400" dirty="0"/>
                  <a:t> { s?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</m:oMath>
                </a14:m>
                <a:r>
                  <a:rPr lang="en-US" sz="2400" dirty="0"/>
                  <a:t> c?}</a:t>
                </a:r>
              </a:p>
              <a:p>
                <a:r>
                  <a:rPr lang="en-US" sz="2400" dirty="0"/>
                  <a:t>seating’ =seating</a:t>
                </a:r>
              </a:p>
              <a:p>
                <a:r>
                  <a:rPr lang="en-US" sz="2400" dirty="0" err="1"/>
                  <a:t>dom</a:t>
                </a:r>
                <a:r>
                  <a:rPr lang="en-US" sz="2400" dirty="0"/>
                  <a:t>(sold)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seating</a:t>
                </a:r>
              </a:p>
              <a:p>
                <a:r>
                  <a:rPr lang="en-US" sz="2400" dirty="0"/>
                  <a:t>dom(sold’)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 </m:t>
                    </m:r>
                  </m:oMath>
                </a14:m>
                <a:r>
                  <a:rPr lang="en-US" sz="2400" dirty="0"/>
                  <a:t>seating’</a:t>
                </a: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9D519C-9BAB-4E5E-9B52-207E518E31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1229" y="3687276"/>
                <a:ext cx="4616970" cy="4893647"/>
              </a:xfrm>
              <a:prstGeom prst="rect">
                <a:avLst/>
              </a:prstGeom>
              <a:blipFill>
                <a:blip r:embed="rId2"/>
                <a:stretch>
                  <a:fillRect l="-2114" t="-996" r="-1057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object 5">
            <a:extLst>
              <a:ext uri="{FF2B5EF4-FFF2-40B4-BE49-F238E27FC236}">
                <a16:creationId xmlns:a16="http://schemas.microsoft.com/office/drawing/2014/main" id="{3353DDBA-D71B-4970-9ACA-C8E77F8874BB}"/>
              </a:ext>
            </a:extLst>
          </p:cNvPr>
          <p:cNvSpPr/>
          <p:nvPr/>
        </p:nvSpPr>
        <p:spPr>
          <a:xfrm>
            <a:off x="4820638" y="5269232"/>
            <a:ext cx="310444" cy="2971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73748-1689-4F9E-B70D-281A32EFD7F1}"/>
              </a:ext>
            </a:extLst>
          </p:cNvPr>
          <p:cNvCxnSpPr/>
          <p:nvPr/>
        </p:nvCxnSpPr>
        <p:spPr bwMode="auto">
          <a:xfrm>
            <a:off x="2109694" y="5715000"/>
            <a:ext cx="350448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34D6B25-3DEF-4489-A18C-3B484BD941F6}"/>
              </a:ext>
            </a:extLst>
          </p:cNvPr>
          <p:cNvCxnSpPr/>
          <p:nvPr/>
        </p:nvCxnSpPr>
        <p:spPr bwMode="auto">
          <a:xfrm>
            <a:off x="1995394" y="4038600"/>
            <a:ext cx="22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B3132F-7DA6-4CEA-A966-9C6E987CD39B}"/>
              </a:ext>
            </a:extLst>
          </p:cNvPr>
          <p:cNvCxnSpPr/>
          <p:nvPr/>
        </p:nvCxnSpPr>
        <p:spPr bwMode="auto">
          <a:xfrm>
            <a:off x="3707812" y="4038600"/>
            <a:ext cx="222565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23E14F-F902-4B9D-9E21-450284C8F60D}"/>
              </a:ext>
            </a:extLst>
          </p:cNvPr>
          <p:cNvCxnSpPr/>
          <p:nvPr/>
        </p:nvCxnSpPr>
        <p:spPr bwMode="auto">
          <a:xfrm>
            <a:off x="2131229" y="7772400"/>
            <a:ext cx="350448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A624EB9-AE09-43EA-A35F-1EABEBF2537F}"/>
              </a:ext>
            </a:extLst>
          </p:cNvPr>
          <p:cNvCxnSpPr>
            <a:cxnSpLocks/>
          </p:cNvCxnSpPr>
          <p:nvPr/>
        </p:nvCxnSpPr>
        <p:spPr bwMode="auto">
          <a:xfrm>
            <a:off x="1995394" y="4038600"/>
            <a:ext cx="0" cy="3733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6447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439610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-150" dirty="0">
                <a:latin typeface="Gill Sans MT"/>
                <a:cs typeface="Gill Sans MT"/>
              </a:rPr>
              <a:t> </a:t>
            </a:r>
            <a:r>
              <a:rPr sz="4400" b="0" spc="50" dirty="0">
                <a:latin typeface="Gill Sans MT"/>
                <a:cs typeface="Gill Sans MT"/>
              </a:rPr>
              <a:t>Expectations</a:t>
            </a:r>
            <a:endParaRPr sz="4400" dirty="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14038"/>
            <a:ext cx="7927340" cy="4396740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You will </a:t>
            </a:r>
            <a:r>
              <a:rPr sz="2800" dirty="0">
                <a:latin typeface="Verdana"/>
                <a:cs typeface="Verdana"/>
              </a:rPr>
              <a:t>have a </a:t>
            </a:r>
            <a:r>
              <a:rPr sz="2800" spc="-5" dirty="0">
                <a:latin typeface="Verdana"/>
                <a:cs typeface="Verdana"/>
              </a:rPr>
              <a:t>clearer idea</a:t>
            </a:r>
            <a:r>
              <a:rPr sz="2800" spc="10" dirty="0">
                <a:latin typeface="Verdana"/>
                <a:cs typeface="Verdana"/>
              </a:rPr>
              <a:t> </a:t>
            </a:r>
            <a:r>
              <a:rPr sz="2800" spc="-5" dirty="0">
                <a:latin typeface="Verdana"/>
                <a:cs typeface="Verdana"/>
              </a:rPr>
              <a:t>on:</a:t>
            </a:r>
            <a:endParaRPr sz="28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7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How a formal specification language looks</a:t>
            </a:r>
            <a:r>
              <a:rPr sz="2400" spc="-5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like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8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What we can/can’t do with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them</a:t>
            </a:r>
            <a:endParaRPr sz="2400">
              <a:latin typeface="Verdana"/>
              <a:cs typeface="Verdana"/>
            </a:endParaRPr>
          </a:p>
          <a:p>
            <a:pPr marL="755650" marR="421005" lvl="1" indent="-285750">
              <a:lnSpc>
                <a:spcPts val="2590"/>
              </a:lnSpc>
              <a:spcBef>
                <a:spcPts val="61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You will be able to use your knowledge as a  stepping stone in the</a:t>
            </a:r>
            <a:r>
              <a:rPr sz="2400" spc="1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future</a:t>
            </a:r>
            <a:endParaRPr sz="2400">
              <a:latin typeface="Verdana"/>
              <a:cs typeface="Verdana"/>
            </a:endParaRPr>
          </a:p>
          <a:p>
            <a:pPr marL="755650" marR="693420" lvl="1" indent="-285750">
              <a:lnSpc>
                <a:spcPts val="2590"/>
              </a:lnSpc>
              <a:spcBef>
                <a:spcPts val="57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You will be able to understand the system  components from given Z</a:t>
            </a:r>
            <a:r>
              <a:rPr sz="2400" spc="-2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specifications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4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You will be able to specify simple systems in</a:t>
            </a:r>
            <a:r>
              <a:rPr sz="2400" spc="-5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Z</a:t>
            </a:r>
            <a:endParaRPr sz="2400">
              <a:latin typeface="Verdana"/>
              <a:cs typeface="Verdana"/>
            </a:endParaRPr>
          </a:p>
          <a:p>
            <a:pPr marL="355600" marR="160020" indent="-342900">
              <a:lnSpc>
                <a:spcPct val="90100"/>
              </a:lnSpc>
              <a:spcBef>
                <a:spcPts val="67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The </a:t>
            </a:r>
            <a:r>
              <a:rPr sz="2800" dirty="0">
                <a:latin typeface="Verdana"/>
                <a:cs typeface="Verdana"/>
              </a:rPr>
              <a:t>formal verification course discusses  other formal methods to specify</a:t>
            </a:r>
            <a:r>
              <a:rPr sz="2800" spc="-5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software  systems</a:t>
            </a:r>
            <a:endParaRPr sz="2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20D50C-3C66-4690-868E-31726F0EE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office: Purchase ticket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B0BEC2-12A2-4D8F-BFA1-3EC7BC448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49266"/>
            <a:ext cx="8945880" cy="1607016"/>
          </a:xfrm>
        </p:spPr>
        <p:txBody>
          <a:bodyPr/>
          <a:lstStyle/>
          <a:p>
            <a:r>
              <a:rPr lang="en-US" sz="2800" dirty="0"/>
              <a:t>Too many repetitions, use schema inclusion</a:t>
            </a:r>
          </a:p>
          <a:p>
            <a:r>
              <a:rPr lang="en-US" sz="2800" dirty="0"/>
              <a:t>2 schemas: </a:t>
            </a:r>
            <a:r>
              <a:rPr lang="en-US" sz="2800" dirty="0" err="1"/>
              <a:t>BoxOffice</a:t>
            </a:r>
            <a:r>
              <a:rPr lang="en-US" sz="2800" dirty="0"/>
              <a:t> and </a:t>
            </a:r>
            <a:r>
              <a:rPr lang="en-US" sz="2800" dirty="0" err="1"/>
              <a:t>BoxOffice</a:t>
            </a:r>
            <a:r>
              <a:rPr lang="en-US" sz="2800" dirty="0"/>
              <a:t>’</a:t>
            </a:r>
          </a:p>
          <a:p>
            <a:endParaRPr 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9D519C-9BAB-4E5E-9B52-207E518E31B9}"/>
                  </a:ext>
                </a:extLst>
              </p:cNvPr>
              <p:cNvSpPr txBox="1"/>
              <p:nvPr/>
            </p:nvSpPr>
            <p:spPr>
              <a:xfrm>
                <a:off x="2146281" y="3364974"/>
                <a:ext cx="4059125" cy="37856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Purchase</a:t>
                </a:r>
              </a:p>
              <a:p>
                <a:r>
                  <a:rPr lang="en-US" sz="2400" dirty="0"/>
                  <a:t>c?: Customer</a:t>
                </a:r>
              </a:p>
              <a:p>
                <a:r>
                  <a:rPr lang="en-US" sz="2400" dirty="0"/>
                  <a:t>s?: Seat</a:t>
                </a:r>
              </a:p>
              <a:p>
                <a:r>
                  <a:rPr lang="en-US" sz="2400" dirty="0" err="1"/>
                  <a:t>BoxOffice</a:t>
                </a:r>
                <a:endParaRPr lang="en-US" sz="2400" dirty="0"/>
              </a:p>
              <a:p>
                <a:r>
                  <a:rPr lang="en-US" sz="2400" dirty="0" err="1"/>
                  <a:t>BoxOffice</a:t>
                </a:r>
                <a:r>
                  <a:rPr lang="en-US" sz="2400" dirty="0"/>
                  <a:t>’</a:t>
                </a:r>
              </a:p>
              <a:p>
                <a:r>
                  <a:rPr lang="en-US" sz="2400" dirty="0"/>
                  <a:t>s?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sz="2400" dirty="0"/>
                  <a:t>seating \ </a:t>
                </a:r>
                <a:r>
                  <a:rPr lang="en-US" sz="2400" dirty="0" err="1"/>
                  <a:t>dom</a:t>
                </a:r>
                <a:r>
                  <a:rPr lang="en-US" sz="2400" dirty="0"/>
                  <a:t> (sold)</a:t>
                </a:r>
              </a:p>
              <a:p>
                <a:r>
                  <a:rPr lang="en-US" sz="2400" dirty="0"/>
                  <a:t>sold’ = sold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</m:oMath>
                </a14:m>
                <a:r>
                  <a:rPr lang="en-US" sz="2400" dirty="0"/>
                  <a:t> { s?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</m:oMath>
                </a14:m>
                <a:r>
                  <a:rPr lang="en-US" sz="2400" dirty="0"/>
                  <a:t> c?}</a:t>
                </a:r>
              </a:p>
              <a:p>
                <a:r>
                  <a:rPr lang="en-US" sz="2400" dirty="0"/>
                  <a:t>seating’ =seating</a:t>
                </a: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9D519C-9BAB-4E5E-9B52-207E518E31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6281" y="3364974"/>
                <a:ext cx="4059125" cy="3785652"/>
              </a:xfrm>
              <a:prstGeom prst="rect">
                <a:avLst/>
              </a:prstGeom>
              <a:blipFill>
                <a:blip r:embed="rId2"/>
                <a:stretch>
                  <a:fillRect l="-2252" t="-1288" r="-135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73748-1689-4F9E-B70D-281A32EFD7F1}"/>
              </a:ext>
            </a:extLst>
          </p:cNvPr>
          <p:cNvCxnSpPr/>
          <p:nvPr/>
        </p:nvCxnSpPr>
        <p:spPr bwMode="auto">
          <a:xfrm>
            <a:off x="2109694" y="5257800"/>
            <a:ext cx="350448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34D6B25-3DEF-4489-A18C-3B484BD941F6}"/>
              </a:ext>
            </a:extLst>
          </p:cNvPr>
          <p:cNvCxnSpPr/>
          <p:nvPr/>
        </p:nvCxnSpPr>
        <p:spPr bwMode="auto">
          <a:xfrm>
            <a:off x="1995394" y="3581400"/>
            <a:ext cx="22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B3132F-7DA6-4CEA-A966-9C6E987CD39B}"/>
              </a:ext>
            </a:extLst>
          </p:cNvPr>
          <p:cNvCxnSpPr/>
          <p:nvPr/>
        </p:nvCxnSpPr>
        <p:spPr bwMode="auto">
          <a:xfrm>
            <a:off x="3707812" y="3581400"/>
            <a:ext cx="222565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23E14F-F902-4B9D-9E21-450284C8F60D}"/>
              </a:ext>
            </a:extLst>
          </p:cNvPr>
          <p:cNvCxnSpPr/>
          <p:nvPr/>
        </p:nvCxnSpPr>
        <p:spPr bwMode="auto">
          <a:xfrm>
            <a:off x="1995394" y="6553200"/>
            <a:ext cx="350448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A624EB9-AE09-43EA-A35F-1EABEBF2537F}"/>
              </a:ext>
            </a:extLst>
          </p:cNvPr>
          <p:cNvCxnSpPr>
            <a:cxnSpLocks/>
          </p:cNvCxnSpPr>
          <p:nvPr/>
        </p:nvCxnSpPr>
        <p:spPr bwMode="auto">
          <a:xfrm>
            <a:off x="1995394" y="3581400"/>
            <a:ext cx="0" cy="2971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64DAC1D-47E1-4005-9D40-13C62C4F19CB}"/>
                  </a:ext>
                </a:extLst>
              </p:cNvPr>
              <p:cNvSpPr txBox="1"/>
              <p:nvPr/>
            </p:nvSpPr>
            <p:spPr>
              <a:xfrm>
                <a:off x="6705599" y="4872478"/>
                <a:ext cx="2953053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BoxOffice</a:t>
                </a:r>
                <a:r>
                  <a:rPr lang="en-US" dirty="0"/>
                  <a:t>’</a:t>
                </a:r>
              </a:p>
              <a:p>
                <a:r>
                  <a:rPr lang="en-US" dirty="0"/>
                  <a:t>seating’: P Seat</a:t>
                </a:r>
              </a:p>
              <a:p>
                <a:r>
                  <a:rPr lang="en-US" dirty="0"/>
                  <a:t>sold’: Seat     Customer</a:t>
                </a:r>
              </a:p>
              <a:p>
                <a:r>
                  <a:rPr lang="en-US" dirty="0"/>
                  <a:t>dom(sold’)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 </m:t>
                    </m:r>
                  </m:oMath>
                </a14:m>
                <a:r>
                  <a:rPr lang="en-US" dirty="0"/>
                  <a:t>seating’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64DAC1D-47E1-4005-9D40-13C62C4F19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5599" y="4872478"/>
                <a:ext cx="2953053" cy="1200329"/>
              </a:xfrm>
              <a:prstGeom prst="rect">
                <a:avLst/>
              </a:prstGeom>
              <a:blipFill>
                <a:blip r:embed="rId5"/>
                <a:stretch>
                  <a:fillRect l="-1653" t="-2538" r="-1446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object 5">
            <a:extLst>
              <a:ext uri="{FF2B5EF4-FFF2-40B4-BE49-F238E27FC236}">
                <a16:creationId xmlns:a16="http://schemas.microsoft.com/office/drawing/2014/main" id="{5FB44582-A5FD-4D57-B822-DC6FABE30AB2}"/>
              </a:ext>
            </a:extLst>
          </p:cNvPr>
          <p:cNvSpPr/>
          <p:nvPr/>
        </p:nvSpPr>
        <p:spPr>
          <a:xfrm>
            <a:off x="8059693" y="5415276"/>
            <a:ext cx="242794" cy="38222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D7872E1-4A9B-4EA3-A7EC-1749DA0DB89E}"/>
              </a:ext>
            </a:extLst>
          </p:cNvPr>
          <p:cNvCxnSpPr/>
          <p:nvPr/>
        </p:nvCxnSpPr>
        <p:spPr bwMode="auto">
          <a:xfrm>
            <a:off x="6705599" y="6072807"/>
            <a:ext cx="222565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0E37AC6-CEB8-48A8-BB16-B9F0468D54C4}"/>
              </a:ext>
            </a:extLst>
          </p:cNvPr>
          <p:cNvCxnSpPr/>
          <p:nvPr/>
        </p:nvCxnSpPr>
        <p:spPr bwMode="auto">
          <a:xfrm>
            <a:off x="6705598" y="5715000"/>
            <a:ext cx="222565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C58A40-7A52-40E7-986F-D9C6FBD87BA6}"/>
              </a:ext>
            </a:extLst>
          </p:cNvPr>
          <p:cNvCxnSpPr>
            <a:cxnSpLocks/>
          </p:cNvCxnSpPr>
          <p:nvPr/>
        </p:nvCxnSpPr>
        <p:spPr bwMode="auto">
          <a:xfrm>
            <a:off x="8001000" y="5014291"/>
            <a:ext cx="118678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6D90B542-20A4-44B1-976D-E68FEB280CB9}"/>
              </a:ext>
            </a:extLst>
          </p:cNvPr>
          <p:cNvGrpSpPr/>
          <p:nvPr/>
        </p:nvGrpSpPr>
        <p:grpSpPr>
          <a:xfrm>
            <a:off x="6705598" y="3364974"/>
            <a:ext cx="2890537" cy="1200329"/>
            <a:chOff x="6705598" y="3364974"/>
            <a:chExt cx="2890537" cy="12003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E3053F46-B55B-49CC-BC22-C575B73C7B50}"/>
                    </a:ext>
                  </a:extLst>
                </p:cNvPr>
                <p:cNvSpPr txBox="1"/>
                <p:nvPr/>
              </p:nvSpPr>
              <p:spPr>
                <a:xfrm>
                  <a:off x="6705600" y="3364974"/>
                  <a:ext cx="2890535" cy="120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err="1"/>
                    <a:t>BoxOffice</a:t>
                  </a:r>
                  <a:endParaRPr lang="en-US" dirty="0"/>
                </a:p>
                <a:p>
                  <a:r>
                    <a:rPr lang="en-US" dirty="0"/>
                    <a:t>seating: P Seat</a:t>
                  </a:r>
                </a:p>
                <a:p>
                  <a:r>
                    <a:rPr lang="en-US" dirty="0"/>
                    <a:t>sold: Seat     Customer</a:t>
                  </a:r>
                </a:p>
                <a:p>
                  <a:r>
                    <a:rPr lang="en-US" dirty="0"/>
                    <a:t>dom(sold) </a:t>
                  </a:r>
                  <a14:m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⊆ </m:t>
                      </m:r>
                    </m:oMath>
                  </a14:m>
                  <a:r>
                    <a:rPr lang="en-US" dirty="0"/>
                    <a:t>seating</a:t>
                  </a:r>
                </a:p>
              </p:txBody>
            </p:sp>
          </mc:Choice>
          <mc:Fallback xmlns="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E3053F46-B55B-49CC-BC22-C575B73C7B5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05600" y="3364974"/>
                  <a:ext cx="2890535" cy="1200329"/>
                </a:xfrm>
                <a:prstGeom prst="rect">
                  <a:avLst/>
                </a:prstGeom>
                <a:blipFill>
                  <a:blip r:embed="rId7"/>
                  <a:stretch>
                    <a:fillRect l="-1688" t="-3046" r="-1477" b="-710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object 5">
              <a:extLst>
                <a:ext uri="{FF2B5EF4-FFF2-40B4-BE49-F238E27FC236}">
                  <a16:creationId xmlns:a16="http://schemas.microsoft.com/office/drawing/2014/main" id="{00BDDD9A-E248-4C95-8153-A282AD2606A3}"/>
                </a:ext>
              </a:extLst>
            </p:cNvPr>
            <p:cNvSpPr/>
            <p:nvPr/>
          </p:nvSpPr>
          <p:spPr>
            <a:xfrm>
              <a:off x="8063006" y="3906078"/>
              <a:ext cx="242794" cy="382226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5A7CAB0-9D4C-45E6-9D64-4A00350D8B07}"/>
                </a:ext>
              </a:extLst>
            </p:cNvPr>
            <p:cNvCxnSpPr/>
            <p:nvPr/>
          </p:nvCxnSpPr>
          <p:spPr bwMode="auto">
            <a:xfrm>
              <a:off x="6705599" y="4565303"/>
              <a:ext cx="222565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6037FC4-A19E-40D4-B86B-930F4C503A16}"/>
                </a:ext>
              </a:extLst>
            </p:cNvPr>
            <p:cNvCxnSpPr/>
            <p:nvPr/>
          </p:nvCxnSpPr>
          <p:spPr bwMode="auto">
            <a:xfrm>
              <a:off x="6771860" y="4265042"/>
              <a:ext cx="222565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EF7105C-E412-437F-B683-2335EFC75EF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884685" y="3581400"/>
              <a:ext cx="1186787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D7A2ECA-1A6C-4602-A3F4-E7BD5F85070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705598" y="3528391"/>
              <a:ext cx="0" cy="103691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222D6ED-773D-4394-9859-DF41177E4E93}"/>
              </a:ext>
            </a:extLst>
          </p:cNvPr>
          <p:cNvCxnSpPr>
            <a:cxnSpLocks/>
          </p:cNvCxnSpPr>
          <p:nvPr/>
        </p:nvCxnSpPr>
        <p:spPr bwMode="auto">
          <a:xfrm>
            <a:off x="6705598" y="5067300"/>
            <a:ext cx="0" cy="103691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8277113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20D50C-3C66-4690-868E-31726F0EE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office: lookup ticket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B0BEC2-12A2-4D8F-BFA1-3EC7BC448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813560"/>
            <a:ext cx="9052560" cy="2682240"/>
          </a:xfrm>
        </p:spPr>
        <p:txBody>
          <a:bodyPr/>
          <a:lstStyle/>
          <a:p>
            <a:r>
              <a:rPr lang="en-US" dirty="0"/>
              <a:t>Given a seat, get the customer</a:t>
            </a:r>
          </a:p>
          <a:p>
            <a:r>
              <a:rPr lang="en-US" dirty="0"/>
              <a:t>The seat should be sold</a:t>
            </a:r>
          </a:p>
          <a:p>
            <a:pPr lvl="1"/>
            <a:r>
              <a:rPr lang="en-US" dirty="0"/>
              <a:t> (we’ll handle the error cases  later)</a:t>
            </a:r>
          </a:p>
          <a:p>
            <a:pPr lvl="2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4B9824-41AD-47FB-9C16-27FE77580D99}"/>
              </a:ext>
            </a:extLst>
          </p:cNvPr>
          <p:cNvGrpSpPr/>
          <p:nvPr/>
        </p:nvGrpSpPr>
        <p:grpSpPr>
          <a:xfrm>
            <a:off x="1997765" y="3780425"/>
            <a:ext cx="3733086" cy="3170099"/>
            <a:chOff x="1997765" y="3780425"/>
            <a:chExt cx="3733086" cy="317009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139D519C-9BAB-4E5E-9B52-207E518E31B9}"/>
                    </a:ext>
                  </a:extLst>
                </p:cNvPr>
                <p:cNvSpPr txBox="1"/>
                <p:nvPr/>
              </p:nvSpPr>
              <p:spPr>
                <a:xfrm>
                  <a:off x="2411896" y="3780425"/>
                  <a:ext cx="2419252" cy="31700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Lookup</a:t>
                  </a:r>
                </a:p>
                <a:p>
                  <a:r>
                    <a:rPr lang="en-US" sz="2000" dirty="0"/>
                    <a:t>c!: Customer</a:t>
                  </a:r>
                </a:p>
                <a:p>
                  <a:r>
                    <a:rPr lang="en-US" sz="2000" dirty="0"/>
                    <a:t>s?: Seat</a:t>
                  </a:r>
                </a:p>
                <a:p>
                  <a:r>
                    <a:rPr lang="en-US" sz="2000" dirty="0" err="1"/>
                    <a:t>BoxOffice</a:t>
                  </a:r>
                  <a:endParaRPr lang="en-US" sz="2000" dirty="0"/>
                </a:p>
                <a:p>
                  <a:r>
                    <a:rPr lang="en-US" sz="2000" dirty="0" err="1"/>
                    <a:t>BoxOffice</a:t>
                  </a:r>
                  <a:r>
                    <a:rPr lang="en-US" sz="2000" dirty="0"/>
                    <a:t>’</a:t>
                  </a:r>
                </a:p>
                <a:p>
                  <a:r>
                    <a:rPr lang="en-US" sz="2000" dirty="0"/>
                    <a:t>c!=sold(s?)</a:t>
                  </a:r>
                </a:p>
                <a:p>
                  <a:r>
                    <a:rPr lang="en-US" sz="2000" dirty="0"/>
                    <a:t>s?</a:t>
                  </a:r>
                  <a14:m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</m:oMath>
                  </a14:m>
                  <a:r>
                    <a:rPr lang="en-US" sz="2000" dirty="0"/>
                    <a:t> dom sold</a:t>
                  </a:r>
                </a:p>
                <a:p>
                  <a:r>
                    <a:rPr lang="en-US" sz="2000" dirty="0"/>
                    <a:t>sold’ = sold</a:t>
                  </a:r>
                </a:p>
                <a:p>
                  <a:r>
                    <a:rPr lang="en-US" sz="2000" dirty="0"/>
                    <a:t>seating’ =seating</a:t>
                  </a: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139D519C-9BAB-4E5E-9B52-207E518E31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11896" y="3780425"/>
                  <a:ext cx="2419252" cy="3170099"/>
                </a:xfrm>
                <a:prstGeom prst="rect">
                  <a:avLst/>
                </a:prstGeom>
                <a:blipFill>
                  <a:blip r:embed="rId2"/>
                  <a:stretch>
                    <a:fillRect l="-2771" t="-962" r="-201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DB73748-1689-4F9E-B70D-281A32EFD7F1}"/>
                </a:ext>
              </a:extLst>
            </p:cNvPr>
            <p:cNvCxnSpPr/>
            <p:nvPr/>
          </p:nvCxnSpPr>
          <p:spPr bwMode="auto">
            <a:xfrm>
              <a:off x="1997765" y="53340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34D6B25-3DEF-4489-A18C-3B484BD941F6}"/>
                </a:ext>
              </a:extLst>
            </p:cNvPr>
            <p:cNvCxnSpPr/>
            <p:nvPr/>
          </p:nvCxnSpPr>
          <p:spPr bwMode="auto">
            <a:xfrm>
              <a:off x="2057400" y="4015409"/>
              <a:ext cx="2286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AB3132F-7DA6-4CEA-A966-9C6E987CD39B}"/>
                </a:ext>
              </a:extLst>
            </p:cNvPr>
            <p:cNvCxnSpPr/>
            <p:nvPr/>
          </p:nvCxnSpPr>
          <p:spPr bwMode="auto">
            <a:xfrm>
              <a:off x="3505200" y="3962400"/>
              <a:ext cx="222565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323E14F-F902-4B9D-9E21-450284C8F60D}"/>
                </a:ext>
              </a:extLst>
            </p:cNvPr>
            <p:cNvCxnSpPr/>
            <p:nvPr/>
          </p:nvCxnSpPr>
          <p:spPr bwMode="auto">
            <a:xfrm>
              <a:off x="1997765" y="66294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624EB9-AE09-43EA-A35F-1EABEBF2537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997765" y="4015409"/>
              <a:ext cx="0" cy="261399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032575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2E71B-3844-40B5-94E6-BEB413DB2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305CC0-D0E4-4BF9-8260-18CD81EC1B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920" y="1813560"/>
                <a:ext cx="9052560" cy="3139440"/>
              </a:xfrm>
            </p:spPr>
            <p:txBody>
              <a:bodyPr/>
              <a:lstStyle/>
              <a:p>
                <a:r>
                  <a:rPr lang="tr-TR" dirty="0"/>
                  <a:t>There are </a:t>
                </a:r>
                <a:r>
                  <a:rPr lang="en-US" dirty="0"/>
                  <a:t>still repetitions</a:t>
                </a:r>
              </a:p>
              <a:p>
                <a:pPr lvl="1"/>
                <a:r>
                  <a:rPr lang="en-US" dirty="0"/>
                  <a:t>Inclusion of </a:t>
                </a:r>
                <a:r>
                  <a:rPr lang="en-US" dirty="0" err="1"/>
                  <a:t>BoxOffice</a:t>
                </a:r>
                <a:r>
                  <a:rPr lang="en-US" dirty="0"/>
                  <a:t> and </a:t>
                </a:r>
                <a:r>
                  <a:rPr lang="en-US" dirty="0" err="1"/>
                  <a:t>BoxOffice</a:t>
                </a:r>
                <a:r>
                  <a:rPr lang="en-US" dirty="0"/>
                  <a:t>’</a:t>
                </a:r>
              </a:p>
              <a:p>
                <a:r>
                  <a:rPr lang="en-US" dirty="0"/>
                  <a:t>Instead of including </a:t>
                </a:r>
                <a:r>
                  <a:rPr lang="en-US" dirty="0" err="1"/>
                  <a:t>BoxOffice</a:t>
                </a:r>
                <a:r>
                  <a:rPr lang="en-US" dirty="0"/>
                  <a:t> and </a:t>
                </a:r>
                <a:r>
                  <a:rPr lang="en-US" dirty="0" err="1"/>
                  <a:t>BoxOffice</a:t>
                </a:r>
                <a:r>
                  <a:rPr lang="en-US" dirty="0"/>
                  <a:t>, include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US" dirty="0"/>
                  <a:t> BoxOffice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Generally, a delta schema is used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305CC0-D0E4-4BF9-8260-18CD81EC1B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920" y="1813560"/>
                <a:ext cx="9052560" cy="3139440"/>
              </a:xfrm>
              <a:blipFill>
                <a:blip r:embed="rId2"/>
                <a:stretch>
                  <a:fillRect l="-808" t="-2524" b="-438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3">
            <a:extLst>
              <a:ext uri="{FF2B5EF4-FFF2-40B4-BE49-F238E27FC236}">
                <a16:creationId xmlns:a16="http://schemas.microsoft.com/office/drawing/2014/main" id="{173414F4-6959-4962-BC93-F9D8EFC09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371590"/>
            <a:ext cx="3048000" cy="115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0AE208D-8564-414B-A96D-FBB6468163F0}"/>
              </a:ext>
            </a:extLst>
          </p:cNvPr>
          <p:cNvGrpSpPr/>
          <p:nvPr/>
        </p:nvGrpSpPr>
        <p:grpSpPr>
          <a:xfrm>
            <a:off x="3124200" y="3810000"/>
            <a:ext cx="3505200" cy="1699538"/>
            <a:chOff x="2971800" y="5463262"/>
            <a:chExt cx="3505200" cy="169953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754A5139-31A8-4C87-8CB1-E4E7285B0FE8}"/>
                    </a:ext>
                  </a:extLst>
                </p:cNvPr>
                <p:cNvSpPr txBox="1"/>
                <p:nvPr/>
              </p:nvSpPr>
              <p:spPr>
                <a:xfrm>
                  <a:off x="3200400" y="5463262"/>
                  <a:ext cx="3276600" cy="15696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</m:oMath>
                  </a14:m>
                  <a:r>
                    <a:rPr lang="en-US" sz="3200" dirty="0"/>
                    <a:t> </a:t>
                  </a:r>
                  <a:r>
                    <a:rPr lang="en-US" sz="3200" dirty="0" err="1"/>
                    <a:t>BoxOffice</a:t>
                  </a:r>
                  <a:endParaRPr lang="en-US" sz="3200" dirty="0"/>
                </a:p>
                <a:p>
                  <a:r>
                    <a:rPr lang="en-US" sz="3200" dirty="0" err="1"/>
                    <a:t>BoxOffice</a:t>
                  </a:r>
                  <a:endParaRPr lang="en-US" sz="3200" dirty="0"/>
                </a:p>
                <a:p>
                  <a:r>
                    <a:rPr lang="en-US" sz="3200" dirty="0" err="1"/>
                    <a:t>BoxOffice</a:t>
                  </a:r>
                  <a:r>
                    <a:rPr lang="en-US" sz="3200" dirty="0"/>
                    <a:t>’</a:t>
                  </a:r>
                </a:p>
              </p:txBody>
            </p:sp>
          </mc:Choice>
          <mc:Fallback xmlns="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754A5139-31A8-4C87-8CB1-E4E7285B0FE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00400" y="5463262"/>
                  <a:ext cx="3276600" cy="1569660"/>
                </a:xfrm>
                <a:prstGeom prst="rect">
                  <a:avLst/>
                </a:prstGeom>
                <a:blipFill>
                  <a:blip r:embed="rId4"/>
                  <a:stretch>
                    <a:fillRect l="-4647" t="-5447" b="-1206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058B620-2E15-4253-9740-6D19D81EBCE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638800" y="5791200"/>
              <a:ext cx="7620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A688F93-60FB-4CC0-8448-FD39A67DAC20}"/>
                </a:ext>
              </a:extLst>
            </p:cNvPr>
            <p:cNvCxnSpPr/>
            <p:nvPr/>
          </p:nvCxnSpPr>
          <p:spPr bwMode="auto">
            <a:xfrm>
              <a:off x="2971800" y="7162323"/>
              <a:ext cx="32766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3D906EF-470E-49EB-BC8D-74A5B909EF1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971800" y="5791200"/>
              <a:ext cx="3048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9EBC28A-7D3D-4F36-9F6D-0DC06231E961}"/>
                </a:ext>
              </a:extLst>
            </p:cNvPr>
            <p:cNvCxnSpPr/>
            <p:nvPr/>
          </p:nvCxnSpPr>
          <p:spPr bwMode="auto">
            <a:xfrm>
              <a:off x="2971800" y="5791200"/>
              <a:ext cx="0" cy="13716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3380358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55DFF-36F7-4522-8C99-7BDCF0B2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8D422-3235-4870-BBA7-26F656D7E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53</a:t>
            </a:fld>
            <a:endParaRPr lang="en-US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535FCBA-1DB0-40CF-A9EB-189609FF7D76}"/>
                  </a:ext>
                </a:extLst>
              </p:cNvPr>
              <p:cNvSpPr txBox="1"/>
              <p:nvPr/>
            </p:nvSpPr>
            <p:spPr>
              <a:xfrm>
                <a:off x="1077964" y="2254240"/>
                <a:ext cx="4095993" cy="34163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Purchase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US" sz="2400" dirty="0"/>
                  <a:t> BoxOffice</a:t>
                </a:r>
              </a:p>
              <a:p>
                <a:r>
                  <a:rPr lang="en-US" sz="2400" dirty="0"/>
                  <a:t>c?: Customer</a:t>
                </a:r>
              </a:p>
              <a:p>
                <a:r>
                  <a:rPr lang="en-US" sz="2400" dirty="0"/>
                  <a:t>s?: Seat</a:t>
                </a:r>
              </a:p>
              <a:p>
                <a:r>
                  <a:rPr lang="en-US" sz="2400" dirty="0"/>
                  <a:t>s?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dirty="0"/>
                  <a:t> seating \ </a:t>
                </a:r>
                <a:r>
                  <a:rPr lang="en-US" sz="2400" dirty="0" err="1"/>
                  <a:t>dom</a:t>
                </a:r>
                <a:r>
                  <a:rPr lang="en-US" sz="2400" dirty="0"/>
                  <a:t> (sold)</a:t>
                </a:r>
              </a:p>
              <a:p>
                <a:r>
                  <a:rPr lang="en-US" sz="2400" dirty="0"/>
                  <a:t>sold’ = sold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</m:oMath>
                </a14:m>
                <a:r>
                  <a:rPr lang="en-US" sz="2400" dirty="0"/>
                  <a:t> { s?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</m:oMath>
                </a14:m>
                <a:r>
                  <a:rPr lang="en-US" sz="2400" dirty="0"/>
                  <a:t> c?}</a:t>
                </a:r>
              </a:p>
              <a:p>
                <a:r>
                  <a:rPr lang="en-US" sz="2400" dirty="0"/>
                  <a:t>seating’ =seating</a:t>
                </a: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535FCBA-1DB0-40CF-A9EB-189609FF7D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7964" y="2254240"/>
                <a:ext cx="4095993" cy="3416320"/>
              </a:xfrm>
              <a:prstGeom prst="rect">
                <a:avLst/>
              </a:prstGeom>
              <a:blipFill>
                <a:blip r:embed="rId2"/>
                <a:stretch>
                  <a:fillRect l="-2381" t="-1429" r="-1339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BEC298-F75D-434C-BBD5-F95D80A5F48E}"/>
              </a:ext>
            </a:extLst>
          </p:cNvPr>
          <p:cNvCxnSpPr/>
          <p:nvPr/>
        </p:nvCxnSpPr>
        <p:spPr bwMode="auto">
          <a:xfrm>
            <a:off x="1066800" y="3810000"/>
            <a:ext cx="403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96AFD4-5CDB-4090-8CA8-15CE933BF1F5}"/>
              </a:ext>
            </a:extLst>
          </p:cNvPr>
          <p:cNvCxnSpPr/>
          <p:nvPr/>
        </p:nvCxnSpPr>
        <p:spPr bwMode="auto">
          <a:xfrm>
            <a:off x="838200" y="5029200"/>
            <a:ext cx="403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CAD1907-DA00-45B9-915C-D13C5E944EC8}"/>
              </a:ext>
            </a:extLst>
          </p:cNvPr>
          <p:cNvCxnSpPr/>
          <p:nvPr/>
        </p:nvCxnSpPr>
        <p:spPr bwMode="auto">
          <a:xfrm>
            <a:off x="2590800" y="2590800"/>
            <a:ext cx="2133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0C6D3C-5CC0-4273-A226-53F9D130C266}"/>
              </a:ext>
            </a:extLst>
          </p:cNvPr>
          <p:cNvCxnSpPr/>
          <p:nvPr/>
        </p:nvCxnSpPr>
        <p:spPr bwMode="auto">
          <a:xfrm>
            <a:off x="838200" y="2514600"/>
            <a:ext cx="0" cy="2514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7F02DF8-7806-45A6-8E6E-03A814BE8482}"/>
              </a:ext>
            </a:extLst>
          </p:cNvPr>
          <p:cNvCxnSpPr/>
          <p:nvPr/>
        </p:nvCxnSpPr>
        <p:spPr bwMode="auto">
          <a:xfrm>
            <a:off x="914400" y="2514600"/>
            <a:ext cx="22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E32C426-18CB-43CD-B3E7-64CA4E78502E}"/>
              </a:ext>
            </a:extLst>
          </p:cNvPr>
          <p:cNvGrpSpPr/>
          <p:nvPr/>
        </p:nvGrpSpPr>
        <p:grpSpPr>
          <a:xfrm>
            <a:off x="5822394" y="4114800"/>
            <a:ext cx="3733086" cy="2862322"/>
            <a:chOff x="1997765" y="3780425"/>
            <a:chExt cx="3733086" cy="28623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F036483-5709-4359-B8BD-E2A447062B45}"/>
                    </a:ext>
                  </a:extLst>
                </p:cNvPr>
                <p:cNvSpPr txBox="1"/>
                <p:nvPr/>
              </p:nvSpPr>
              <p:spPr>
                <a:xfrm>
                  <a:off x="2411896" y="3780425"/>
                  <a:ext cx="2419252" cy="28623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Lookup</a:t>
                  </a:r>
                </a:p>
                <a:p>
                  <a14:m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 </m:t>
                      </m:r>
                    </m:oMath>
                  </a14:m>
                  <a:r>
                    <a:rPr lang="en-US" sz="2000" dirty="0"/>
                    <a:t> BoxOffice</a:t>
                  </a:r>
                </a:p>
                <a:p>
                  <a:r>
                    <a:rPr lang="en-US" sz="2000" dirty="0"/>
                    <a:t>c!: Customer</a:t>
                  </a:r>
                </a:p>
                <a:p>
                  <a:r>
                    <a:rPr lang="en-US" sz="2000" dirty="0"/>
                    <a:t>s?: Seat</a:t>
                  </a:r>
                </a:p>
                <a:p>
                  <a:r>
                    <a:rPr lang="en-US" sz="2000" dirty="0"/>
                    <a:t>c!=sold(s?)</a:t>
                  </a:r>
                </a:p>
                <a:p>
                  <a:r>
                    <a:rPr lang="en-US" sz="2000" dirty="0"/>
                    <a:t>s?</a:t>
                  </a:r>
                  <a14:m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</m:oMath>
                  </a14:m>
                  <a:r>
                    <a:rPr lang="en-US" sz="2000" dirty="0"/>
                    <a:t> dom sold</a:t>
                  </a:r>
                </a:p>
                <a:p>
                  <a:r>
                    <a:rPr lang="en-US" sz="2000" dirty="0"/>
                    <a:t>sold’ = sold</a:t>
                  </a:r>
                </a:p>
                <a:p>
                  <a:r>
                    <a:rPr lang="en-US" sz="2000" dirty="0"/>
                    <a:t>seating’ =seating</a:t>
                  </a: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F036483-5709-4359-B8BD-E2A447062B4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11896" y="3780425"/>
                  <a:ext cx="2419252" cy="2862322"/>
                </a:xfrm>
                <a:prstGeom prst="rect">
                  <a:avLst/>
                </a:prstGeom>
                <a:blipFill>
                  <a:blip r:embed="rId3"/>
                  <a:stretch>
                    <a:fillRect l="-2519" t="-1064" r="-22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4B9F667-ACA6-4BE2-BFA4-78326D041125}"/>
                </a:ext>
              </a:extLst>
            </p:cNvPr>
            <p:cNvCxnSpPr/>
            <p:nvPr/>
          </p:nvCxnSpPr>
          <p:spPr bwMode="auto">
            <a:xfrm>
              <a:off x="1997765" y="53340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BE0AF60-BFF0-413F-BAF4-F8D1CEA8779E}"/>
                </a:ext>
              </a:extLst>
            </p:cNvPr>
            <p:cNvCxnSpPr/>
            <p:nvPr/>
          </p:nvCxnSpPr>
          <p:spPr bwMode="auto">
            <a:xfrm>
              <a:off x="2057400" y="4015409"/>
              <a:ext cx="2286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4C42364-234D-4A45-930B-B176AA925A7E}"/>
                </a:ext>
              </a:extLst>
            </p:cNvPr>
            <p:cNvCxnSpPr/>
            <p:nvPr/>
          </p:nvCxnSpPr>
          <p:spPr bwMode="auto">
            <a:xfrm>
              <a:off x="3505200" y="3962400"/>
              <a:ext cx="222565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7A075FF-58EF-4139-8D54-B9B77968026C}"/>
                </a:ext>
              </a:extLst>
            </p:cNvPr>
            <p:cNvCxnSpPr/>
            <p:nvPr/>
          </p:nvCxnSpPr>
          <p:spPr bwMode="auto">
            <a:xfrm>
              <a:off x="1997765" y="66294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9EEF3E8-F351-4E60-AC8F-024AA707B39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997765" y="4015409"/>
              <a:ext cx="0" cy="261399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9415535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A0FCC-D791-488C-9832-57249DDF5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0E43C-4217-4A4E-B8CB-C51AA77AD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813560"/>
            <a:ext cx="8641076" cy="2910836"/>
          </a:xfrm>
        </p:spPr>
        <p:txBody>
          <a:bodyPr/>
          <a:lstStyle/>
          <a:p>
            <a:r>
              <a:rPr lang="en-US" dirty="0"/>
              <a:t>It is common that the components of an object stays the same after an operation</a:t>
            </a:r>
          </a:p>
          <a:p>
            <a:r>
              <a:rPr lang="en-US" dirty="0"/>
              <a:t>E.g. lookup operation</a:t>
            </a:r>
          </a:p>
          <a:p>
            <a:r>
              <a:rPr lang="en-US" dirty="0"/>
              <a:t>The value of sold and seating is the same as sold’ and seating’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877FAF-E966-47B6-95A5-7E2397FC9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54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1EE9F19-8F23-4E5C-B25F-0C8F3378D8AA}"/>
                  </a:ext>
                </a:extLst>
              </p:cNvPr>
              <p:cNvSpPr txBox="1"/>
              <p:nvPr/>
            </p:nvSpPr>
            <p:spPr>
              <a:xfrm>
                <a:off x="1411357" y="4681567"/>
                <a:ext cx="3846443" cy="25545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Ξ</m:t>
                    </m:r>
                  </m:oMath>
                </a14:m>
                <a:r>
                  <a:rPr lang="en-US" sz="3200" dirty="0"/>
                  <a:t> </a:t>
                </a:r>
                <a:r>
                  <a:rPr lang="en-US" sz="3200" dirty="0" err="1"/>
                  <a:t>BoxOffice</a:t>
                </a:r>
                <a:endParaRPr lang="en-US" sz="3200" dirty="0"/>
              </a:p>
              <a:p>
                <a:r>
                  <a:rPr lang="en-US" sz="3200" dirty="0" err="1"/>
                  <a:t>BoxOffice</a:t>
                </a:r>
                <a:endParaRPr lang="en-US" sz="3200" dirty="0"/>
              </a:p>
              <a:p>
                <a:r>
                  <a:rPr lang="en-US" sz="3200" dirty="0" err="1"/>
                  <a:t>BoxOffice</a:t>
                </a:r>
                <a:r>
                  <a:rPr lang="en-US" sz="3200" dirty="0"/>
                  <a:t>’</a:t>
                </a:r>
              </a:p>
              <a:p>
                <a:r>
                  <a:rPr lang="en-US" sz="3200" dirty="0"/>
                  <a:t>sold’=sold</a:t>
                </a:r>
              </a:p>
              <a:p>
                <a:r>
                  <a:rPr lang="en-US" sz="3200" dirty="0"/>
                  <a:t>seating’=seating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1EE9F19-8F23-4E5C-B25F-0C8F3378D8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1357" y="4681567"/>
                <a:ext cx="3846443" cy="2554545"/>
              </a:xfrm>
              <a:prstGeom prst="rect">
                <a:avLst/>
              </a:prstGeom>
              <a:blipFill>
                <a:blip r:embed="rId2"/>
                <a:stretch>
                  <a:fillRect l="-4120" t="-3341" b="-69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0726BE8-15F2-4700-8E51-70ED682D3274}"/>
              </a:ext>
            </a:extLst>
          </p:cNvPr>
          <p:cNvCxnSpPr>
            <a:cxnSpLocks/>
          </p:cNvCxnSpPr>
          <p:nvPr/>
        </p:nvCxnSpPr>
        <p:spPr bwMode="auto">
          <a:xfrm>
            <a:off x="4273826" y="5009505"/>
            <a:ext cx="89452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4817C4-06C2-4C46-99B5-E641F15C6E23}"/>
              </a:ext>
            </a:extLst>
          </p:cNvPr>
          <p:cNvCxnSpPr/>
          <p:nvPr/>
        </p:nvCxnSpPr>
        <p:spPr bwMode="auto">
          <a:xfrm>
            <a:off x="1143000" y="6248400"/>
            <a:ext cx="384644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8757DD-7035-42B0-B17B-D073E55EF039}"/>
              </a:ext>
            </a:extLst>
          </p:cNvPr>
          <p:cNvCxnSpPr>
            <a:cxnSpLocks/>
          </p:cNvCxnSpPr>
          <p:nvPr/>
        </p:nvCxnSpPr>
        <p:spPr bwMode="auto">
          <a:xfrm>
            <a:off x="1143000" y="5009505"/>
            <a:ext cx="35780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32AAE3F-8FF2-4243-B843-4CCCE5FB7567}"/>
              </a:ext>
            </a:extLst>
          </p:cNvPr>
          <p:cNvCxnSpPr>
            <a:cxnSpLocks/>
          </p:cNvCxnSpPr>
          <p:nvPr/>
        </p:nvCxnSpPr>
        <p:spPr bwMode="auto">
          <a:xfrm>
            <a:off x="1143000" y="5009505"/>
            <a:ext cx="0" cy="222660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39F521-486E-42E1-9C96-539901AF368F}"/>
              </a:ext>
            </a:extLst>
          </p:cNvPr>
          <p:cNvCxnSpPr/>
          <p:nvPr/>
        </p:nvCxnSpPr>
        <p:spPr bwMode="auto">
          <a:xfrm>
            <a:off x="1142999" y="7236112"/>
            <a:ext cx="384644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719139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55DFF-36F7-4522-8C99-7BDCF0B2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8D422-3235-4870-BBA7-26F656D7E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55</a:t>
            </a:fld>
            <a:endParaRPr lang="en-US" alt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E32C426-18CB-43CD-B3E7-64CA4E78502E}"/>
              </a:ext>
            </a:extLst>
          </p:cNvPr>
          <p:cNvGrpSpPr/>
          <p:nvPr/>
        </p:nvGrpSpPr>
        <p:grpSpPr>
          <a:xfrm>
            <a:off x="1828800" y="2209800"/>
            <a:ext cx="4495800" cy="3539430"/>
            <a:chOff x="1997765" y="3780425"/>
            <a:chExt cx="3733086" cy="289027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F036483-5709-4359-B8BD-E2A447062B45}"/>
                    </a:ext>
                  </a:extLst>
                </p:cNvPr>
                <p:cNvSpPr txBox="1"/>
                <p:nvPr/>
              </p:nvSpPr>
              <p:spPr>
                <a:xfrm>
                  <a:off x="2411896" y="3780425"/>
                  <a:ext cx="2129952" cy="28902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/>
                    <a:t>Lookup</a:t>
                  </a:r>
                </a:p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Ξ</m:t>
                      </m:r>
                      <m: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US" sz="2800" dirty="0" err="1"/>
                    <a:t>BoxOffice</a:t>
                  </a:r>
                  <a:endParaRPr lang="en-US" sz="2800" dirty="0"/>
                </a:p>
                <a:p>
                  <a:r>
                    <a:rPr lang="en-US" sz="2800" dirty="0"/>
                    <a:t>c!: Customer</a:t>
                  </a:r>
                </a:p>
                <a:p>
                  <a:r>
                    <a:rPr lang="en-US" sz="2800" dirty="0"/>
                    <a:t>s?: Seat</a:t>
                  </a:r>
                </a:p>
                <a:p>
                  <a:endParaRPr lang="en-US" sz="2800" dirty="0"/>
                </a:p>
                <a:p>
                  <a:r>
                    <a:rPr lang="en-US" sz="2800" dirty="0"/>
                    <a:t>c!=sold(s?)</a:t>
                  </a:r>
                </a:p>
                <a:p>
                  <a:r>
                    <a:rPr lang="en-US" sz="2800" dirty="0"/>
                    <a:t>s?</a:t>
                  </a:r>
                  <a14:m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</m:oMath>
                  </a14:m>
                  <a:r>
                    <a:rPr lang="en-US" sz="2800" dirty="0"/>
                    <a:t> dom sold</a:t>
                  </a:r>
                </a:p>
                <a:p>
                  <a:endParaRPr lang="en-US" sz="2800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F036483-5709-4359-B8BD-E2A447062B4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11896" y="3780425"/>
                  <a:ext cx="2129952" cy="2890274"/>
                </a:xfrm>
                <a:prstGeom prst="rect">
                  <a:avLst/>
                </a:prstGeom>
                <a:blipFill>
                  <a:blip r:embed="rId2"/>
                  <a:stretch>
                    <a:fillRect l="-4988" t="-1897" r="-3088"/>
                  </a:stretch>
                </a:blipFill>
              </p:spPr>
              <p:txBody>
                <a:bodyPr/>
                <a:lstStyle/>
                <a:p>
                  <a:r>
                    <a:rPr lang="tr-TR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4B9F667-ACA6-4BE2-BFA4-78326D041125}"/>
                </a:ext>
              </a:extLst>
            </p:cNvPr>
            <p:cNvCxnSpPr/>
            <p:nvPr/>
          </p:nvCxnSpPr>
          <p:spPr bwMode="auto">
            <a:xfrm>
              <a:off x="1997765" y="53340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BE0AF60-BFF0-413F-BAF4-F8D1CEA8779E}"/>
                </a:ext>
              </a:extLst>
            </p:cNvPr>
            <p:cNvCxnSpPr/>
            <p:nvPr/>
          </p:nvCxnSpPr>
          <p:spPr bwMode="auto">
            <a:xfrm>
              <a:off x="2057400" y="4015409"/>
              <a:ext cx="2286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4C42364-234D-4A45-930B-B176AA925A7E}"/>
                </a:ext>
              </a:extLst>
            </p:cNvPr>
            <p:cNvCxnSpPr/>
            <p:nvPr/>
          </p:nvCxnSpPr>
          <p:spPr bwMode="auto">
            <a:xfrm>
              <a:off x="3505200" y="3962400"/>
              <a:ext cx="222565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7A075FF-58EF-4139-8D54-B9B77968026C}"/>
                </a:ext>
              </a:extLst>
            </p:cNvPr>
            <p:cNvCxnSpPr/>
            <p:nvPr/>
          </p:nvCxnSpPr>
          <p:spPr bwMode="auto">
            <a:xfrm>
              <a:off x="1997765" y="66294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9EEF3E8-F351-4E60-AC8F-024AA707B39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997765" y="4015409"/>
              <a:ext cx="0" cy="261399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C17FAAF-42B0-42E5-B80E-767F7289B33C}"/>
              </a:ext>
            </a:extLst>
          </p:cNvPr>
          <p:cNvGrpSpPr/>
          <p:nvPr/>
        </p:nvGrpSpPr>
        <p:grpSpPr>
          <a:xfrm>
            <a:off x="6705600" y="4256596"/>
            <a:ext cx="3733086" cy="2862322"/>
            <a:chOff x="1997765" y="3780425"/>
            <a:chExt cx="3733086" cy="28623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14E5B15B-64A2-4B71-BC12-D663001C22A4}"/>
                    </a:ext>
                  </a:extLst>
                </p:cNvPr>
                <p:cNvSpPr txBox="1"/>
                <p:nvPr/>
              </p:nvSpPr>
              <p:spPr>
                <a:xfrm>
                  <a:off x="2411896" y="3780425"/>
                  <a:ext cx="2419252" cy="28623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Lookup</a:t>
                  </a:r>
                </a:p>
                <a:p>
                  <a14:m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 </m:t>
                      </m:r>
                    </m:oMath>
                  </a14:m>
                  <a:r>
                    <a:rPr lang="en-US" sz="2000" dirty="0"/>
                    <a:t> BoxOffice</a:t>
                  </a:r>
                </a:p>
                <a:p>
                  <a:r>
                    <a:rPr lang="en-US" sz="2000" dirty="0"/>
                    <a:t>c!: Customer</a:t>
                  </a:r>
                </a:p>
                <a:p>
                  <a:r>
                    <a:rPr lang="en-US" sz="2000" dirty="0"/>
                    <a:t>s?: Seat</a:t>
                  </a:r>
                </a:p>
                <a:p>
                  <a:r>
                    <a:rPr lang="en-US" sz="2000" dirty="0"/>
                    <a:t>c!=sold(s?)</a:t>
                  </a:r>
                </a:p>
                <a:p>
                  <a:r>
                    <a:rPr lang="en-US" sz="2000" dirty="0"/>
                    <a:t>s?</a:t>
                  </a:r>
                  <a14:m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</m:oMath>
                  </a14:m>
                  <a:r>
                    <a:rPr lang="en-US" sz="2000" dirty="0"/>
                    <a:t> dom sold</a:t>
                  </a:r>
                </a:p>
                <a:p>
                  <a:r>
                    <a:rPr lang="en-US" sz="2000" dirty="0"/>
                    <a:t>sold’ = sold</a:t>
                  </a:r>
                </a:p>
                <a:p>
                  <a:r>
                    <a:rPr lang="en-US" sz="2000" dirty="0"/>
                    <a:t>seating’ =seating</a:t>
                  </a: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14E5B15B-64A2-4B71-BC12-D663001C22A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11896" y="3780425"/>
                  <a:ext cx="2419252" cy="2862322"/>
                </a:xfrm>
                <a:prstGeom prst="rect">
                  <a:avLst/>
                </a:prstGeom>
                <a:blipFill>
                  <a:blip r:embed="rId3"/>
                  <a:stretch>
                    <a:fillRect l="-2771" t="-1064" r="-201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A854B92-177F-4A6A-8F74-69BAB5A095A4}"/>
                </a:ext>
              </a:extLst>
            </p:cNvPr>
            <p:cNvCxnSpPr/>
            <p:nvPr/>
          </p:nvCxnSpPr>
          <p:spPr bwMode="auto">
            <a:xfrm>
              <a:off x="1997765" y="53340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61ABD7B-E949-4948-8E7A-E374BE91ADA4}"/>
                </a:ext>
              </a:extLst>
            </p:cNvPr>
            <p:cNvCxnSpPr/>
            <p:nvPr/>
          </p:nvCxnSpPr>
          <p:spPr bwMode="auto">
            <a:xfrm>
              <a:off x="2057400" y="4015409"/>
              <a:ext cx="2286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87F9145-7F20-4A65-8D7E-FEA5E134C368}"/>
                </a:ext>
              </a:extLst>
            </p:cNvPr>
            <p:cNvCxnSpPr/>
            <p:nvPr/>
          </p:nvCxnSpPr>
          <p:spPr bwMode="auto">
            <a:xfrm>
              <a:off x="3505200" y="3962400"/>
              <a:ext cx="222565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8DFD46-F754-417A-94E9-F9BA7E0FE552}"/>
                </a:ext>
              </a:extLst>
            </p:cNvPr>
            <p:cNvCxnSpPr/>
            <p:nvPr/>
          </p:nvCxnSpPr>
          <p:spPr bwMode="auto">
            <a:xfrm>
              <a:off x="1997765" y="66294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E77B8CE-F80A-4BD8-8BEE-4027442D93A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997765" y="4015409"/>
              <a:ext cx="0" cy="261399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6634769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6557CFEE-E8DA-40B0-9736-EE9FF251E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8D473-9783-41B1-ABB2-99316F49F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56</a:t>
            </a:fld>
            <a:endParaRPr lang="en-US" alt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0DE9BE8-5D9B-4020-A28B-E17CCE2B6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946698"/>
            <a:ext cx="9052560" cy="3692102"/>
          </a:xfrm>
        </p:spPr>
        <p:txBody>
          <a:bodyPr/>
          <a:lstStyle/>
          <a:p>
            <a:r>
              <a:rPr lang="en-US" dirty="0"/>
              <a:t>When we use an abstract data type to model the behavior of a system, we must include a description of the initial state.</a:t>
            </a:r>
          </a:p>
          <a:p>
            <a:endParaRPr lang="en-US" dirty="0"/>
          </a:p>
          <a:p>
            <a:r>
              <a:rPr lang="en-US" dirty="0"/>
              <a:t>E.g. when a new object of type </a:t>
            </a:r>
            <a:r>
              <a:rPr lang="en-US" dirty="0" err="1"/>
              <a:t>BoxOffice</a:t>
            </a:r>
            <a:r>
              <a:rPr lang="en-US" dirty="0"/>
              <a:t> is created, what should be the values of its components?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400" dirty="0"/>
              <a:t>where </a:t>
            </a:r>
            <a:r>
              <a:rPr lang="en-US" sz="2400" dirty="0" err="1"/>
              <a:t>initial_allocation</a:t>
            </a:r>
            <a:r>
              <a:rPr lang="en-US" sz="2400" dirty="0"/>
              <a:t>: P Seat                         </a:t>
            </a:r>
            <a:r>
              <a:rPr lang="en-US" sz="1600" dirty="0"/>
              <a:t>//global </a:t>
            </a:r>
            <a:r>
              <a:rPr lang="en-US" sz="1600" dirty="0" err="1"/>
              <a:t>decl</a:t>
            </a:r>
            <a:r>
              <a:rPr lang="en-US" sz="2400" dirty="0"/>
              <a:t> </a:t>
            </a:r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C1206D6-8E92-41F0-91D2-299D43AA10CE}"/>
                  </a:ext>
                </a:extLst>
              </p:cNvPr>
              <p:cNvSpPr txBox="1"/>
              <p:nvPr/>
            </p:nvSpPr>
            <p:spPr>
              <a:xfrm>
                <a:off x="2514600" y="5511860"/>
                <a:ext cx="4180953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err="1"/>
                  <a:t>BoxOfficeInit</a:t>
                </a:r>
                <a:endParaRPr lang="en-US" sz="2400" dirty="0"/>
              </a:p>
              <a:p>
                <a:r>
                  <a:rPr lang="en-US" sz="2400" dirty="0" err="1"/>
                  <a:t>BoxOffice</a:t>
                </a:r>
                <a:r>
                  <a:rPr lang="en-US" sz="2400" dirty="0"/>
                  <a:t>’</a:t>
                </a:r>
              </a:p>
              <a:p>
                <a:r>
                  <a:rPr lang="en-US" sz="2400" dirty="0"/>
                  <a:t>sold’=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r>
                  <a:rPr lang="en-US" sz="2400" dirty="0"/>
                  <a:t>seating= </a:t>
                </a:r>
                <a:r>
                  <a:rPr lang="en-US" sz="2400" dirty="0" err="1"/>
                  <a:t>initial_allocation</a:t>
                </a:r>
                <a:endParaRPr lang="en-US" sz="2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C1206D6-8E92-41F0-91D2-299D43AA10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4600" y="5511860"/>
                <a:ext cx="4180953" cy="1569660"/>
              </a:xfrm>
              <a:prstGeom prst="rect">
                <a:avLst/>
              </a:prstGeom>
              <a:blipFill>
                <a:blip r:embed="rId2"/>
                <a:stretch>
                  <a:fillRect l="-2336" t="-3101" r="-1752" b="-7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BC2FDFE-623B-4E87-8B85-3010F3FDD9A6}"/>
              </a:ext>
            </a:extLst>
          </p:cNvPr>
          <p:cNvCxnSpPr>
            <a:stCxn id="13" idx="1"/>
          </p:cNvCxnSpPr>
          <p:nvPr/>
        </p:nvCxnSpPr>
        <p:spPr bwMode="auto">
          <a:xfrm>
            <a:off x="2514600" y="6296690"/>
            <a:ext cx="3276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B8B6A01-2881-4D1F-B702-6749ED7F6F2D}"/>
              </a:ext>
            </a:extLst>
          </p:cNvPr>
          <p:cNvCxnSpPr>
            <a:cxnSpLocks/>
          </p:cNvCxnSpPr>
          <p:nvPr/>
        </p:nvCxnSpPr>
        <p:spPr bwMode="auto">
          <a:xfrm>
            <a:off x="2362200" y="7081520"/>
            <a:ext cx="4495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3C7F0B0-0338-4B77-9057-AF64999EB5A9}"/>
              </a:ext>
            </a:extLst>
          </p:cNvPr>
          <p:cNvCxnSpPr/>
          <p:nvPr/>
        </p:nvCxnSpPr>
        <p:spPr bwMode="auto">
          <a:xfrm>
            <a:off x="2362200" y="5715000"/>
            <a:ext cx="0" cy="13665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4A19412-CF7F-4AED-ABDE-AE339CD59C5C}"/>
              </a:ext>
            </a:extLst>
          </p:cNvPr>
          <p:cNvCxnSpPr/>
          <p:nvPr/>
        </p:nvCxnSpPr>
        <p:spPr bwMode="auto">
          <a:xfrm>
            <a:off x="2362200" y="5715000"/>
            <a:ext cx="22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F8365A9-082D-48E4-94BC-8C99695DA99F}"/>
              </a:ext>
            </a:extLst>
          </p:cNvPr>
          <p:cNvCxnSpPr/>
          <p:nvPr/>
        </p:nvCxnSpPr>
        <p:spPr bwMode="auto">
          <a:xfrm>
            <a:off x="4724400" y="5715000"/>
            <a:ext cx="1752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02733439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2920" y="917366"/>
            <a:ext cx="9052560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145" dirty="0">
                <a:latin typeface="Gill Sans MT"/>
                <a:cs typeface="Gill Sans MT"/>
              </a:rPr>
              <a:t>Specifying</a:t>
            </a:r>
            <a:r>
              <a:rPr sz="4400" b="0" spc="-135" dirty="0">
                <a:latin typeface="Gill Sans MT"/>
                <a:cs typeface="Gill Sans MT"/>
              </a:rPr>
              <a:t> </a:t>
            </a:r>
            <a:r>
              <a:rPr sz="4400" b="0" dirty="0">
                <a:latin typeface="Gill Sans MT"/>
                <a:cs typeface="Gill Sans MT"/>
              </a:rPr>
              <a:t>operations</a:t>
            </a:r>
            <a:r>
              <a:rPr lang="en-US" sz="4400" b="0" dirty="0">
                <a:latin typeface="Gill Sans MT"/>
                <a:cs typeface="Gill Sans MT"/>
              </a:rPr>
              <a:t> (cont’d)</a:t>
            </a:r>
            <a:endParaRPr sz="4400" dirty="0">
              <a:latin typeface="Gill Sans MT"/>
              <a:cs typeface="Gill Sans MT"/>
            </a:endParaRPr>
          </a:p>
        </p:txBody>
      </p:sp>
      <p:sp>
        <p:nvSpPr>
          <p:cNvPr id="81" name="Content Placeholder 80">
            <a:extLst>
              <a:ext uri="{FF2B5EF4-FFF2-40B4-BE49-F238E27FC236}">
                <a16:creationId xmlns:a16="http://schemas.microsoft.com/office/drawing/2014/main" id="{D77F0F3D-5FCA-42E7-AE07-281A6E072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813560"/>
            <a:ext cx="8869680" cy="1272540"/>
          </a:xfrm>
        </p:spPr>
        <p:txBody>
          <a:bodyPr/>
          <a:lstStyle/>
          <a:p>
            <a:r>
              <a:rPr lang="en-US" dirty="0"/>
              <a:t>update: given a seat and a customer, sell the seat to the customer even if the seat has been sold</a:t>
            </a:r>
          </a:p>
          <a:p>
            <a:endParaRPr lang="en-US" dirty="0"/>
          </a:p>
        </p:txBody>
      </p:sp>
      <p:sp>
        <p:nvSpPr>
          <p:cNvPr id="4" name="object 4"/>
          <p:cNvSpPr/>
          <p:nvPr/>
        </p:nvSpPr>
        <p:spPr>
          <a:xfrm>
            <a:off x="1885950" y="3343275"/>
            <a:ext cx="19050" cy="0"/>
          </a:xfrm>
          <a:custGeom>
            <a:avLst/>
            <a:gdLst/>
            <a:ahLst/>
            <a:cxnLst/>
            <a:rect l="l" t="t" r="r" b="b"/>
            <a:pathLst>
              <a:path w="19050">
                <a:moveTo>
                  <a:pt x="0" y="0"/>
                </a:moveTo>
                <a:lnTo>
                  <a:pt x="19050" y="0"/>
                </a:lnTo>
              </a:path>
            </a:pathLst>
          </a:custGeom>
          <a:ln w="19050">
            <a:solidFill>
              <a:srgbClr val="F6F6F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943100" y="3343275"/>
            <a:ext cx="19050" cy="0"/>
          </a:xfrm>
          <a:custGeom>
            <a:avLst/>
            <a:gdLst/>
            <a:ahLst/>
            <a:cxnLst/>
            <a:rect l="l" t="t" r="r" b="b"/>
            <a:pathLst>
              <a:path w="19050">
                <a:moveTo>
                  <a:pt x="0" y="0"/>
                </a:moveTo>
                <a:lnTo>
                  <a:pt x="19050" y="0"/>
                </a:lnTo>
              </a:path>
            </a:pathLst>
          </a:custGeom>
          <a:ln w="19050">
            <a:solidFill>
              <a:srgbClr val="E5E5E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76400" y="3257550"/>
            <a:ext cx="895350" cy="2476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2729865" y="3424089"/>
            <a:ext cx="2971799" cy="1714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3550" y="3514725"/>
            <a:ext cx="38100" cy="0"/>
          </a:xfrm>
          <a:custGeom>
            <a:avLst/>
            <a:gdLst/>
            <a:ahLst/>
            <a:cxnLst/>
            <a:rect l="l" t="t" r="r" b="b"/>
            <a:pathLst>
              <a:path w="38100">
                <a:moveTo>
                  <a:pt x="0" y="0"/>
                </a:moveTo>
                <a:lnTo>
                  <a:pt x="38100" y="0"/>
                </a:lnTo>
              </a:path>
            </a:pathLst>
          </a:custGeom>
          <a:ln w="19050">
            <a:solidFill>
              <a:srgbClr val="D5D5D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90700" y="3514725"/>
            <a:ext cx="38100" cy="0"/>
          </a:xfrm>
          <a:custGeom>
            <a:avLst/>
            <a:gdLst/>
            <a:ahLst/>
            <a:cxnLst/>
            <a:rect l="l" t="t" r="r" b="b"/>
            <a:pathLst>
              <a:path w="38100">
                <a:moveTo>
                  <a:pt x="0" y="0"/>
                </a:moveTo>
                <a:lnTo>
                  <a:pt x="38100" y="0"/>
                </a:lnTo>
              </a:path>
            </a:pathLst>
          </a:custGeom>
          <a:ln w="19050">
            <a:solidFill>
              <a:srgbClr val="F6F6F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057400" y="3505200"/>
            <a:ext cx="76200" cy="1905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190750" y="3505200"/>
            <a:ext cx="57150" cy="1905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266950" y="3514725"/>
            <a:ext cx="38100" cy="0"/>
          </a:xfrm>
          <a:custGeom>
            <a:avLst/>
            <a:gdLst/>
            <a:ahLst/>
            <a:cxnLst/>
            <a:rect l="l" t="t" r="r" b="b"/>
            <a:pathLst>
              <a:path w="38100">
                <a:moveTo>
                  <a:pt x="0" y="0"/>
                </a:moveTo>
                <a:lnTo>
                  <a:pt x="38100" y="0"/>
                </a:lnTo>
              </a:path>
            </a:pathLst>
          </a:custGeom>
          <a:ln w="19050">
            <a:solidFill>
              <a:srgbClr val="E5E5E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362200" y="3505200"/>
            <a:ext cx="38100" cy="1905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457450" y="3505200"/>
            <a:ext cx="57150" cy="1905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847850" y="3505200"/>
            <a:ext cx="114300" cy="9525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381500" y="3876675"/>
            <a:ext cx="38100" cy="0"/>
          </a:xfrm>
          <a:custGeom>
            <a:avLst/>
            <a:gdLst/>
            <a:ahLst/>
            <a:cxnLst/>
            <a:rect l="l" t="t" r="r" b="b"/>
            <a:pathLst>
              <a:path w="38100">
                <a:moveTo>
                  <a:pt x="0" y="0"/>
                </a:moveTo>
                <a:lnTo>
                  <a:pt x="38100" y="0"/>
                </a:lnTo>
              </a:path>
            </a:pathLst>
          </a:custGeom>
          <a:ln w="19050">
            <a:solidFill>
              <a:srgbClr val="D5D5D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867150" y="3952875"/>
            <a:ext cx="38100" cy="0"/>
          </a:xfrm>
          <a:custGeom>
            <a:avLst/>
            <a:gdLst/>
            <a:ahLst/>
            <a:cxnLst/>
            <a:rect l="l" t="t" r="r" b="b"/>
            <a:pathLst>
              <a:path w="38100">
                <a:moveTo>
                  <a:pt x="0" y="0"/>
                </a:moveTo>
                <a:lnTo>
                  <a:pt x="38100" y="0"/>
                </a:lnTo>
              </a:path>
            </a:pathLst>
          </a:custGeom>
          <a:ln w="19050">
            <a:solidFill>
              <a:srgbClr val="B4B4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705350" y="4029075"/>
            <a:ext cx="38100" cy="0"/>
          </a:xfrm>
          <a:custGeom>
            <a:avLst/>
            <a:gdLst/>
            <a:ahLst/>
            <a:cxnLst/>
            <a:rect l="l" t="t" r="r" b="b"/>
            <a:pathLst>
              <a:path w="38100">
                <a:moveTo>
                  <a:pt x="0" y="0"/>
                </a:moveTo>
                <a:lnTo>
                  <a:pt x="38100" y="0"/>
                </a:lnTo>
              </a:path>
            </a:pathLst>
          </a:custGeom>
          <a:ln w="19050">
            <a:solidFill>
              <a:srgbClr val="F6F6F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1219200" y="5595864"/>
            <a:ext cx="4419600" cy="739901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object 78"/>
              <p:cNvSpPr txBox="1"/>
              <p:nvPr/>
            </p:nvSpPr>
            <p:spPr>
              <a:xfrm>
                <a:off x="6480302" y="4565395"/>
                <a:ext cx="3197098" cy="2044791"/>
              </a:xfrm>
              <a:prstGeom prst="rect">
                <a:avLst/>
              </a:prstGeom>
            </p:spPr>
            <p:txBody>
              <a:bodyPr vert="horz" wrap="square" lIns="0" tIns="193675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525"/>
                  </a:spcBef>
                </a:pPr>
                <a:endParaRPr lang="en-US" sz="2400" spc="-5" dirty="0">
                  <a:latin typeface="Times New Roman"/>
                  <a:cs typeface="Times New Roman"/>
                </a:endParaRPr>
              </a:p>
              <a:p>
                <a:pPr marL="12700">
                  <a:lnSpc>
                    <a:spcPct val="100000"/>
                  </a:lnSpc>
                  <a:spcBef>
                    <a:spcPts val="1525"/>
                  </a:spcBef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⨁</m:t>
                    </m:r>
                  </m:oMath>
                </a14:m>
                <a:r>
                  <a:rPr lang="en-US" sz="2400" dirty="0"/>
                  <a:t> : </a:t>
                </a:r>
                <a:r>
                  <a:rPr sz="2400" spc="-5" dirty="0">
                    <a:latin typeface="Times New Roman"/>
                    <a:cs typeface="Times New Roman"/>
                  </a:rPr>
                  <a:t>Function</a:t>
                </a:r>
                <a:r>
                  <a:rPr sz="2400" spc="-55" dirty="0">
                    <a:latin typeface="Times New Roman"/>
                    <a:cs typeface="Times New Roman"/>
                  </a:rPr>
                  <a:t> </a:t>
                </a:r>
                <a:r>
                  <a:rPr sz="2400" spc="-5" dirty="0">
                    <a:latin typeface="Times New Roman"/>
                    <a:cs typeface="Times New Roman"/>
                  </a:rPr>
                  <a:t>overriding</a:t>
                </a:r>
                <a:endParaRPr sz="2400" dirty="0">
                  <a:latin typeface="Times New Roman"/>
                  <a:cs typeface="Times New Roman"/>
                </a:endParaRPr>
              </a:p>
              <a:p>
                <a:pPr marL="12700" marR="5080">
                  <a:lnSpc>
                    <a:spcPct val="100000"/>
                  </a:lnSpc>
                  <a:spcBef>
                    <a:spcPts val="1430"/>
                  </a:spcBef>
                </a:pPr>
                <a:r>
                  <a:rPr sz="2400" spc="-5" dirty="0">
                    <a:latin typeface="Times New Roman"/>
                    <a:cs typeface="Times New Roman"/>
                  </a:rPr>
                  <a:t>Any </a:t>
                </a:r>
                <a:r>
                  <a:rPr sz="2400" dirty="0">
                    <a:latin typeface="Times New Roman"/>
                    <a:cs typeface="Times New Roman"/>
                  </a:rPr>
                  <a:t>previous value  associated </a:t>
                </a:r>
                <a:r>
                  <a:rPr sz="2400" spc="-5" dirty="0">
                    <a:latin typeface="Times New Roman"/>
                    <a:cs typeface="Times New Roman"/>
                  </a:rPr>
                  <a:t>with s?</a:t>
                </a:r>
                <a:r>
                  <a:rPr sz="2400" spc="-100" dirty="0">
                    <a:latin typeface="Times New Roman"/>
                    <a:cs typeface="Times New Roman"/>
                  </a:rPr>
                  <a:t> </a:t>
                </a:r>
                <a:r>
                  <a:rPr sz="2400" dirty="0">
                    <a:latin typeface="Times New Roman"/>
                    <a:cs typeface="Times New Roman"/>
                  </a:rPr>
                  <a:t>is  lost.</a:t>
                </a:r>
              </a:p>
            </p:txBody>
          </p:sp>
        </mc:Choice>
        <mc:Fallback xmlns="">
          <p:sp>
            <p:nvSpPr>
              <p:cNvPr id="78" name="object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0302" y="4565395"/>
                <a:ext cx="3197098" cy="2044791"/>
              </a:xfrm>
              <a:prstGeom prst="rect">
                <a:avLst/>
              </a:prstGeom>
              <a:blipFill>
                <a:blip r:embed="rId10"/>
                <a:stretch>
                  <a:fillRect l="-5333" r="-4190" b="-83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F9736F79-C747-4025-8F85-FA01FAC5B977}"/>
                  </a:ext>
                </a:extLst>
              </p:cNvPr>
              <p:cNvSpPr txBox="1"/>
              <p:nvPr/>
            </p:nvSpPr>
            <p:spPr>
              <a:xfrm>
                <a:off x="1386633" y="3667124"/>
                <a:ext cx="4382931" cy="26776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US" sz="2800" dirty="0"/>
                  <a:t>BoxOffice</a:t>
                </a:r>
              </a:p>
              <a:p>
                <a:r>
                  <a:rPr lang="en-US" sz="2800" dirty="0"/>
                  <a:t>s?: Seat </a:t>
                </a:r>
              </a:p>
              <a:p>
                <a:r>
                  <a:rPr lang="en-US" sz="2800" dirty="0"/>
                  <a:t>c?: Customer</a:t>
                </a:r>
              </a:p>
              <a:p>
                <a:endParaRPr lang="en-US" sz="2800" dirty="0"/>
              </a:p>
              <a:p>
                <a:r>
                  <a:rPr lang="en-US" sz="2800" dirty="0"/>
                  <a:t>sold’=sold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⨁</m:t>
                    </m:r>
                  </m:oMath>
                </a14:m>
                <a:r>
                  <a:rPr lang="en-US" sz="2800" dirty="0"/>
                  <a:t>  {s?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</m:oMath>
                </a14:m>
                <a:r>
                  <a:rPr lang="en-US" sz="2800" dirty="0"/>
                  <a:t> c?}</a:t>
                </a:r>
              </a:p>
              <a:p>
                <a:r>
                  <a:rPr lang="en-US" sz="2800" dirty="0"/>
                  <a:t>seating’=seating   </a:t>
                </a:r>
              </a:p>
            </p:txBody>
          </p:sp>
        </mc:Choice>
        <mc:Fallback xmlns="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F9736F79-C747-4025-8F85-FA01FAC5B9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6633" y="3667124"/>
                <a:ext cx="4382931" cy="2677656"/>
              </a:xfrm>
              <a:prstGeom prst="rect">
                <a:avLst/>
              </a:prstGeom>
              <a:blipFill>
                <a:blip r:embed="rId11"/>
                <a:stretch>
                  <a:fillRect l="-2782" t="-2733" r="-1947" b="-5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A4B1605-A317-419B-8F65-E8A89B2DB401}"/>
              </a:ext>
            </a:extLst>
          </p:cNvPr>
          <p:cNvCxnSpPr/>
          <p:nvPr/>
        </p:nvCxnSpPr>
        <p:spPr bwMode="auto">
          <a:xfrm>
            <a:off x="1219200" y="3524250"/>
            <a:ext cx="0" cy="208320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B1A9F5B8-2B8F-4343-B2BF-E4BFF411AFC5}"/>
              </a:ext>
            </a:extLst>
          </p:cNvPr>
          <p:cNvCxnSpPr/>
          <p:nvPr/>
        </p:nvCxnSpPr>
        <p:spPr bwMode="auto">
          <a:xfrm>
            <a:off x="1295400" y="3505200"/>
            <a:ext cx="22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FDCA1EE-A49F-4099-8245-9A3AC51E8543}"/>
              </a:ext>
            </a:extLst>
          </p:cNvPr>
          <p:cNvCxnSpPr/>
          <p:nvPr/>
        </p:nvCxnSpPr>
        <p:spPr bwMode="auto">
          <a:xfrm>
            <a:off x="1219200" y="5257800"/>
            <a:ext cx="4267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470344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155" dirty="0">
                <a:latin typeface="Gill Sans MT"/>
                <a:cs typeface="Gill Sans MT"/>
              </a:rPr>
              <a:t>Function</a:t>
            </a:r>
            <a:r>
              <a:rPr sz="4400" b="0" spc="-145" dirty="0">
                <a:latin typeface="Gill Sans MT"/>
                <a:cs typeface="Gill Sans MT"/>
              </a:rPr>
              <a:t> </a:t>
            </a:r>
            <a:r>
              <a:rPr sz="4400" b="0" spc="75" dirty="0">
                <a:latin typeface="Gill Sans MT"/>
                <a:cs typeface="Gill Sans MT"/>
              </a:rPr>
              <a:t>overriding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43000" y="2057400"/>
            <a:ext cx="6781798" cy="15300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222502" y="4710175"/>
            <a:ext cx="1751330" cy="1229360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65"/>
              </a:spcBef>
            </a:pPr>
            <a:r>
              <a:rPr sz="2400" dirty="0">
                <a:latin typeface="Verdana"/>
                <a:cs typeface="Verdana"/>
              </a:rPr>
              <a:t>example:</a:t>
            </a:r>
            <a:endParaRPr sz="2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365"/>
              </a:spcBef>
            </a:pPr>
            <a:r>
              <a:rPr sz="2400" dirty="0">
                <a:latin typeface="Verdana"/>
                <a:cs typeface="Verdana"/>
              </a:rPr>
              <a:t>{"Mary"</a:t>
            </a:r>
            <a:endParaRPr sz="2400">
              <a:latin typeface="Verdana"/>
              <a:cs typeface="Verdana"/>
            </a:endParaRPr>
          </a:p>
          <a:p>
            <a:pPr marL="551815">
              <a:lnSpc>
                <a:spcPct val="100000"/>
              </a:lnSpc>
              <a:spcBef>
                <a:spcPts val="110"/>
              </a:spcBef>
            </a:pPr>
            <a:r>
              <a:rPr sz="2400" dirty="0">
                <a:latin typeface="Verdana"/>
                <a:cs typeface="Verdana"/>
              </a:rPr>
              <a:t>{"John"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89680" y="5117846"/>
            <a:ext cx="3446145" cy="821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  <a:tabLst>
                <a:tab pos="2246630" algn="l"/>
                <a:tab pos="3146425" algn="l"/>
              </a:tabLst>
            </a:pPr>
            <a:r>
              <a:rPr sz="2400" dirty="0">
                <a:latin typeface="Verdana"/>
                <a:cs typeface="Verdana"/>
              </a:rPr>
              <a:t>19,</a:t>
            </a:r>
            <a:r>
              <a:rPr sz="2400" spc="1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"John"	23}	</a:t>
            </a:r>
            <a:r>
              <a:rPr sz="2800" dirty="0">
                <a:latin typeface="Symbol"/>
                <a:cs typeface="Symbol"/>
              </a:rPr>
              <a:t></a:t>
            </a:r>
            <a:endParaRPr sz="2800">
              <a:latin typeface="Symbol"/>
              <a:cs typeface="Symbol"/>
            </a:endParaRPr>
          </a:p>
          <a:p>
            <a:pPr marL="3175" algn="ctr">
              <a:lnSpc>
                <a:spcPct val="100000"/>
              </a:lnSpc>
              <a:spcBef>
                <a:spcPts val="30"/>
              </a:spcBef>
            </a:pPr>
            <a:r>
              <a:rPr sz="2400" dirty="0">
                <a:latin typeface="Verdana"/>
                <a:cs typeface="Verdana"/>
              </a:rPr>
              <a:t>25,</a:t>
            </a:r>
            <a:r>
              <a:rPr sz="2400" spc="-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"George"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54887" y="5548376"/>
            <a:ext cx="11322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Verdana"/>
                <a:cs typeface="Verdana"/>
              </a:rPr>
              <a:t>62}</a:t>
            </a:r>
            <a:r>
              <a:rPr sz="2400" spc="-8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=?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843015" y="5562600"/>
            <a:ext cx="362711" cy="32080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176016" y="5638800"/>
            <a:ext cx="362711" cy="32080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776215" y="5181600"/>
            <a:ext cx="362711" cy="32080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438400" y="5257800"/>
            <a:ext cx="490727" cy="32080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470344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155" dirty="0">
                <a:latin typeface="Gill Sans MT"/>
                <a:cs typeface="Gill Sans MT"/>
              </a:rPr>
              <a:t>Function</a:t>
            </a:r>
            <a:r>
              <a:rPr sz="4400" b="0" spc="-145" dirty="0">
                <a:latin typeface="Gill Sans MT"/>
                <a:cs typeface="Gill Sans MT"/>
              </a:rPr>
              <a:t> </a:t>
            </a:r>
            <a:r>
              <a:rPr sz="4400" b="0" spc="75" dirty="0">
                <a:latin typeface="Gill Sans MT"/>
                <a:cs typeface="Gill Sans MT"/>
              </a:rPr>
              <a:t>overriding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43176"/>
            <a:ext cx="8275320" cy="4138295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354965" marR="230504" indent="-342900">
              <a:lnSpc>
                <a:spcPct val="79700"/>
              </a:lnSpc>
              <a:spcBef>
                <a:spcPts val="535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Let us apply the first clause in </a:t>
            </a:r>
            <a:r>
              <a:rPr sz="1800" spc="-15" dirty="0">
                <a:latin typeface="Verdana"/>
                <a:cs typeface="Verdana"/>
              </a:rPr>
              <a:t>the </a:t>
            </a:r>
            <a:r>
              <a:rPr sz="1800" dirty="0">
                <a:latin typeface="Verdana"/>
                <a:cs typeface="Verdana"/>
              </a:rPr>
              <a:t>definition: take the union of the  </a:t>
            </a:r>
            <a:r>
              <a:rPr sz="1800" spc="-5" dirty="0">
                <a:latin typeface="Verdana"/>
                <a:cs typeface="Verdana"/>
              </a:rPr>
              <a:t>domains</a:t>
            </a:r>
            <a:endParaRPr sz="1800">
              <a:latin typeface="Verdana"/>
              <a:cs typeface="Verdana"/>
            </a:endParaRPr>
          </a:p>
          <a:p>
            <a:pPr marL="354965">
              <a:lnSpc>
                <a:spcPts val="1730"/>
              </a:lnSpc>
              <a:tabLst>
                <a:tab pos="1433195" algn="l"/>
                <a:tab pos="2829560" algn="l"/>
                <a:tab pos="4522470" algn="l"/>
              </a:tabLst>
            </a:pPr>
            <a:r>
              <a:rPr sz="1800" spc="-5" dirty="0">
                <a:latin typeface="Verdana"/>
                <a:cs typeface="Verdana"/>
              </a:rPr>
              <a:t>{"Mary"	...., "John"	....,</a:t>
            </a:r>
            <a:r>
              <a:rPr sz="180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"George"	....}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750">
              <a:latin typeface="Verdana"/>
              <a:cs typeface="Verdana"/>
            </a:endParaRPr>
          </a:p>
          <a:p>
            <a:pPr marL="355600" marR="158115" indent="-342900">
              <a:lnSpc>
                <a:spcPct val="79700"/>
              </a:lnSpc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spc="-5" dirty="0">
                <a:latin typeface="Verdana"/>
                <a:cs typeface="Verdana"/>
              </a:rPr>
              <a:t>Here, we </a:t>
            </a:r>
            <a:r>
              <a:rPr sz="1800" dirty="0">
                <a:latin typeface="Verdana"/>
                <a:cs typeface="Verdana"/>
              </a:rPr>
              <a:t>have only considered the domains for the mappings. Now  find out the</a:t>
            </a:r>
            <a:r>
              <a:rPr sz="1800" spc="-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values.</a:t>
            </a:r>
            <a:endParaRPr sz="1800">
              <a:latin typeface="Verdana"/>
              <a:cs typeface="Verdana"/>
            </a:endParaRPr>
          </a:p>
          <a:p>
            <a:pPr marL="354965" marR="788035" indent="-342900">
              <a:lnSpc>
                <a:spcPct val="79700"/>
              </a:lnSpc>
              <a:spcBef>
                <a:spcPts val="445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Let us apply the rule (3): </a:t>
            </a:r>
            <a:r>
              <a:rPr sz="1800" spc="-10" dirty="0">
                <a:latin typeface="Verdana"/>
                <a:cs typeface="Verdana"/>
              </a:rPr>
              <a:t>Mary </a:t>
            </a:r>
            <a:r>
              <a:rPr sz="1800" dirty="0">
                <a:latin typeface="Verdana"/>
                <a:cs typeface="Verdana"/>
              </a:rPr>
              <a:t>is not in the domain of second  </a:t>
            </a:r>
            <a:r>
              <a:rPr sz="1800" spc="-5" dirty="0">
                <a:latin typeface="Verdana"/>
                <a:cs typeface="Verdana"/>
              </a:rPr>
              <a:t>operand, </a:t>
            </a:r>
            <a:r>
              <a:rPr sz="1800" dirty="0">
                <a:latin typeface="Verdana"/>
                <a:cs typeface="Verdana"/>
              </a:rPr>
              <a:t>so its value will remain the</a:t>
            </a:r>
            <a:r>
              <a:rPr sz="1800" spc="-1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same.</a:t>
            </a:r>
            <a:endParaRPr sz="1800">
              <a:latin typeface="Verdana"/>
              <a:cs typeface="Verdana"/>
            </a:endParaRPr>
          </a:p>
          <a:p>
            <a:pPr marL="354965">
              <a:lnSpc>
                <a:spcPts val="1730"/>
              </a:lnSpc>
              <a:tabLst>
                <a:tab pos="1433830" algn="l"/>
                <a:tab pos="2788285" algn="l"/>
                <a:tab pos="4481830" algn="l"/>
              </a:tabLst>
            </a:pPr>
            <a:r>
              <a:rPr sz="1800" dirty="0">
                <a:latin typeface="Verdana"/>
                <a:cs typeface="Verdana"/>
              </a:rPr>
              <a:t>{"Mary"	19, </a:t>
            </a:r>
            <a:r>
              <a:rPr sz="1800" spc="-5" dirty="0">
                <a:latin typeface="Verdana"/>
                <a:cs typeface="Verdana"/>
              </a:rPr>
              <a:t>"John"	....,</a:t>
            </a:r>
            <a:r>
              <a:rPr sz="180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"George"	....}</a:t>
            </a:r>
            <a:endParaRPr sz="1800">
              <a:latin typeface="Verdana"/>
              <a:cs typeface="Verdana"/>
            </a:endParaRPr>
          </a:p>
          <a:p>
            <a:pPr marL="355600" marR="309245" indent="-342900">
              <a:lnSpc>
                <a:spcPts val="1730"/>
              </a:lnSpc>
              <a:spcBef>
                <a:spcPts val="415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Now, apply the rule (2): the second operand defines the value for  John as</a:t>
            </a:r>
            <a:r>
              <a:rPr sz="1800" spc="-1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25</a:t>
            </a:r>
            <a:endParaRPr sz="1800">
              <a:latin typeface="Verdana"/>
              <a:cs typeface="Verdana"/>
            </a:endParaRPr>
          </a:p>
          <a:p>
            <a:pPr marL="355600">
              <a:lnSpc>
                <a:spcPts val="1735"/>
              </a:lnSpc>
              <a:tabLst>
                <a:tab pos="1433830" algn="l"/>
                <a:tab pos="2788920" algn="l"/>
                <a:tab pos="4443095" algn="l"/>
              </a:tabLst>
            </a:pPr>
            <a:r>
              <a:rPr sz="1800" dirty="0">
                <a:latin typeface="Verdana"/>
                <a:cs typeface="Verdana"/>
              </a:rPr>
              <a:t>{"Mary"	19, </a:t>
            </a:r>
            <a:r>
              <a:rPr sz="1800" spc="-5" dirty="0">
                <a:latin typeface="Verdana"/>
                <a:cs typeface="Verdana"/>
              </a:rPr>
              <a:t>"John"	</a:t>
            </a:r>
            <a:r>
              <a:rPr sz="1800" dirty="0">
                <a:latin typeface="Verdana"/>
                <a:cs typeface="Verdana"/>
              </a:rPr>
              <a:t>25, </a:t>
            </a:r>
            <a:r>
              <a:rPr sz="1800" spc="-5" dirty="0">
                <a:latin typeface="Verdana"/>
                <a:cs typeface="Verdana"/>
              </a:rPr>
              <a:t>"George"	</a:t>
            </a:r>
            <a:r>
              <a:rPr sz="1800" dirty="0">
                <a:latin typeface="Verdana"/>
                <a:cs typeface="Verdana"/>
              </a:rPr>
              <a:t>....}</a:t>
            </a:r>
            <a:endParaRPr sz="1800">
              <a:latin typeface="Verdana"/>
              <a:cs typeface="Verdana"/>
            </a:endParaRPr>
          </a:p>
          <a:p>
            <a:pPr marL="355600" marR="5080" indent="-342900">
              <a:lnSpc>
                <a:spcPct val="79700"/>
              </a:lnSpc>
              <a:spcBef>
                <a:spcPts val="445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Now, apply the rule (2) again: </a:t>
            </a:r>
            <a:r>
              <a:rPr sz="1800" spc="-10" dirty="0">
                <a:latin typeface="Verdana"/>
                <a:cs typeface="Verdana"/>
              </a:rPr>
              <a:t>the </a:t>
            </a:r>
            <a:r>
              <a:rPr sz="1800" dirty="0">
                <a:latin typeface="Verdana"/>
                <a:cs typeface="Verdana"/>
              </a:rPr>
              <a:t>second operand defines the value  for </a:t>
            </a:r>
            <a:r>
              <a:rPr sz="1800" spc="-5" dirty="0">
                <a:latin typeface="Verdana"/>
                <a:cs typeface="Verdana"/>
              </a:rPr>
              <a:t>George </a:t>
            </a:r>
            <a:r>
              <a:rPr sz="1800" dirty="0">
                <a:latin typeface="Verdana"/>
                <a:cs typeface="Verdana"/>
              </a:rPr>
              <a:t>as</a:t>
            </a:r>
            <a:r>
              <a:rPr sz="1800" spc="-1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62</a:t>
            </a:r>
            <a:endParaRPr sz="1800">
              <a:latin typeface="Verdana"/>
              <a:cs typeface="Verdana"/>
            </a:endParaRPr>
          </a:p>
          <a:p>
            <a:pPr marL="355600">
              <a:lnSpc>
                <a:spcPts val="1730"/>
              </a:lnSpc>
              <a:tabLst>
                <a:tab pos="1435735" algn="l"/>
                <a:tab pos="2794000" algn="l"/>
                <a:tab pos="4449445" algn="l"/>
              </a:tabLst>
            </a:pPr>
            <a:r>
              <a:rPr sz="1800" dirty="0">
                <a:latin typeface="Verdana"/>
                <a:cs typeface="Verdana"/>
              </a:rPr>
              <a:t>{"Mary"	19, "John"	25, "George"	62}</a:t>
            </a:r>
            <a:endParaRPr sz="1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And </a:t>
            </a:r>
            <a:r>
              <a:rPr sz="1800" spc="-5" dirty="0">
                <a:latin typeface="Verdana"/>
                <a:cs typeface="Verdana"/>
              </a:rPr>
              <a:t>we </a:t>
            </a:r>
            <a:r>
              <a:rPr sz="1800" dirty="0">
                <a:latin typeface="Verdana"/>
                <a:cs typeface="Verdana"/>
              </a:rPr>
              <a:t>are</a:t>
            </a:r>
            <a:r>
              <a:rPr sz="1800" spc="-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done!</a:t>
            </a:r>
            <a:endParaRPr sz="1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Finally,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25663" y="6244122"/>
            <a:ext cx="105410" cy="278130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"/>
              </a:spcBef>
            </a:pPr>
            <a:r>
              <a:rPr sz="1800" dirty="0">
                <a:latin typeface="Verdana"/>
                <a:cs typeface="Verdana"/>
              </a:rPr>
              <a:t>"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93902" y="6218197"/>
            <a:ext cx="1210310" cy="603250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10"/>
              </a:spcBef>
            </a:pPr>
            <a:r>
              <a:rPr sz="1800" spc="-5" dirty="0">
                <a:latin typeface="Verdana"/>
                <a:cs typeface="Verdana"/>
              </a:rPr>
              <a:t>{"Mary"</a:t>
            </a:r>
            <a:endParaRPr sz="1800">
              <a:latin typeface="Verdana"/>
              <a:cs typeface="Verdana"/>
            </a:endParaRPr>
          </a:p>
          <a:p>
            <a:pPr marL="92710">
              <a:lnSpc>
                <a:spcPct val="100000"/>
              </a:lnSpc>
              <a:spcBef>
                <a:spcPts val="114"/>
              </a:spcBef>
            </a:pPr>
            <a:r>
              <a:rPr sz="1800" spc="-5" dirty="0">
                <a:latin typeface="Verdana"/>
                <a:cs typeface="Verdana"/>
              </a:rPr>
              <a:t>={"Mary"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77141" y="6218197"/>
            <a:ext cx="1572260" cy="603250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10"/>
              </a:spcBef>
            </a:pPr>
            <a:r>
              <a:rPr sz="1800" dirty="0">
                <a:latin typeface="Verdana"/>
                <a:cs typeface="Verdana"/>
              </a:rPr>
              <a:t>19,</a:t>
            </a:r>
            <a:r>
              <a:rPr sz="1800" spc="-1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"John"</a:t>
            </a:r>
            <a:endParaRPr sz="1800">
              <a:latin typeface="Verdana"/>
              <a:cs typeface="Verdana"/>
            </a:endParaRPr>
          </a:p>
          <a:p>
            <a:pPr marL="360045">
              <a:lnSpc>
                <a:spcPct val="100000"/>
              </a:lnSpc>
              <a:spcBef>
                <a:spcPts val="114"/>
              </a:spcBef>
            </a:pPr>
            <a:r>
              <a:rPr sz="1800" dirty="0">
                <a:latin typeface="Verdana"/>
                <a:cs typeface="Verdana"/>
              </a:rPr>
              <a:t>19,</a:t>
            </a:r>
            <a:r>
              <a:rPr sz="1800" spc="-8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"John"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22333" y="6156459"/>
            <a:ext cx="1787525" cy="6648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875"/>
              </a:lnSpc>
              <a:spcBef>
                <a:spcPts val="100"/>
              </a:spcBef>
              <a:tabLst>
                <a:tab pos="605790" algn="l"/>
              </a:tabLst>
            </a:pPr>
            <a:r>
              <a:rPr sz="1800" dirty="0">
                <a:latin typeface="Verdana"/>
                <a:cs typeface="Verdana"/>
              </a:rPr>
              <a:t>23}	</a:t>
            </a:r>
            <a:r>
              <a:rPr sz="2400" dirty="0">
                <a:latin typeface="Symbol"/>
                <a:cs typeface="Symbol"/>
              </a:rPr>
              <a:t>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Verdana"/>
                <a:cs typeface="Verdana"/>
              </a:rPr>
              <a:t>{"John</a:t>
            </a:r>
            <a:endParaRPr sz="1800">
              <a:latin typeface="Verdana"/>
              <a:cs typeface="Verdana"/>
            </a:endParaRPr>
          </a:p>
          <a:p>
            <a:pPr marL="276860">
              <a:lnSpc>
                <a:spcPts val="2155"/>
              </a:lnSpc>
            </a:pPr>
            <a:r>
              <a:rPr sz="1800" dirty="0">
                <a:latin typeface="Verdana"/>
                <a:cs typeface="Verdana"/>
              </a:rPr>
              <a:t>25,</a:t>
            </a:r>
            <a:r>
              <a:rPr sz="1800" spc="-8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"George"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603382" y="6218180"/>
            <a:ext cx="2606675" cy="603250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10"/>
              </a:spcBef>
              <a:tabLst>
                <a:tab pos="2155190" algn="l"/>
              </a:tabLst>
            </a:pPr>
            <a:r>
              <a:rPr sz="1800" dirty="0">
                <a:latin typeface="Verdana"/>
                <a:cs typeface="Verdana"/>
              </a:rPr>
              <a:t>25,</a:t>
            </a:r>
            <a:r>
              <a:rPr sz="1800" spc="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"George"	6</a:t>
            </a:r>
            <a:r>
              <a:rPr sz="1800" spc="10" dirty="0">
                <a:latin typeface="Verdana"/>
                <a:cs typeface="Verdana"/>
              </a:rPr>
              <a:t>2</a:t>
            </a:r>
            <a:r>
              <a:rPr sz="1800" dirty="0">
                <a:latin typeface="Verdana"/>
                <a:cs typeface="Verdana"/>
              </a:rPr>
              <a:t>}</a:t>
            </a:r>
            <a:endParaRPr sz="1800">
              <a:latin typeface="Verdana"/>
              <a:cs typeface="Verdana"/>
            </a:endParaRPr>
          </a:p>
          <a:p>
            <a:pPr marL="140970">
              <a:lnSpc>
                <a:spcPct val="100000"/>
              </a:lnSpc>
              <a:spcBef>
                <a:spcPts val="114"/>
              </a:spcBef>
            </a:pPr>
            <a:r>
              <a:rPr sz="1800" dirty="0">
                <a:latin typeface="Verdana"/>
                <a:cs typeface="Verdana"/>
              </a:rPr>
              <a:t>62}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166615" y="6537197"/>
            <a:ext cx="362711" cy="3208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337816" y="6553198"/>
            <a:ext cx="362711" cy="3208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281416" y="6248398"/>
            <a:ext cx="362711" cy="3208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33800" y="6248398"/>
            <a:ext cx="490727" cy="32080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096000" y="6248398"/>
            <a:ext cx="490727" cy="6096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05000" y="6248398"/>
            <a:ext cx="490727" cy="32080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636397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90" dirty="0">
                <a:latin typeface="Gill Sans MT"/>
                <a:cs typeface="Gill Sans MT"/>
              </a:rPr>
              <a:t>Mathematical</a:t>
            </a:r>
            <a:r>
              <a:rPr sz="4400" b="0" spc="-155" dirty="0">
                <a:latin typeface="Gill Sans MT"/>
                <a:cs typeface="Gill Sans MT"/>
              </a:rPr>
              <a:t> </a:t>
            </a:r>
            <a:r>
              <a:rPr sz="4400" b="0" spc="85" dirty="0">
                <a:latin typeface="Gill Sans MT"/>
                <a:cs typeface="Gill Sans MT"/>
              </a:rPr>
              <a:t>Preliminaries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88895"/>
            <a:ext cx="8058150" cy="42919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  <a:tab pos="3456304" algn="l"/>
              </a:tabLst>
            </a:pPr>
            <a:r>
              <a:rPr sz="2800" dirty="0">
                <a:latin typeface="Verdana"/>
                <a:cs typeface="Verdana"/>
              </a:rPr>
              <a:t>We </a:t>
            </a:r>
            <a:r>
              <a:rPr sz="2800" spc="-5" dirty="0">
                <a:latin typeface="Verdana"/>
                <a:cs typeface="Verdana"/>
              </a:rPr>
              <a:t>shall be </a:t>
            </a:r>
            <a:r>
              <a:rPr sz="2800" dirty="0">
                <a:latin typeface="Verdana"/>
                <a:cs typeface="Verdana"/>
              </a:rPr>
              <a:t>using </a:t>
            </a:r>
            <a:r>
              <a:rPr sz="2800" spc="-5" dirty="0">
                <a:latin typeface="Verdana"/>
                <a:cs typeface="Verdana"/>
              </a:rPr>
              <a:t>the </a:t>
            </a:r>
            <a:r>
              <a:rPr sz="2800" u="heavy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</a:rPr>
              <a:t>mathematical </a:t>
            </a:r>
            <a:r>
              <a:rPr sz="2800" u="heavy" spc="-5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</a:rPr>
              <a:t>theory </a:t>
            </a:r>
            <a:r>
              <a:rPr sz="2800" spc="-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of sets and sequences to formalize the  requirements</a:t>
            </a:r>
            <a:r>
              <a:rPr sz="2800" spc="1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of	</a:t>
            </a:r>
            <a:r>
              <a:rPr sz="2800" spc="-5" dirty="0">
                <a:latin typeface="Verdana"/>
                <a:cs typeface="Verdana"/>
              </a:rPr>
              <a:t>potential </a:t>
            </a:r>
            <a:r>
              <a:rPr sz="2800" dirty="0">
                <a:latin typeface="Verdana"/>
                <a:cs typeface="Verdana"/>
              </a:rPr>
              <a:t>users of a  </a:t>
            </a:r>
            <a:r>
              <a:rPr sz="2800" spc="-5" dirty="0">
                <a:latin typeface="Verdana"/>
                <a:cs typeface="Verdana"/>
              </a:rPr>
              <a:t>system.</a:t>
            </a:r>
            <a:endParaRPr sz="2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68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The </a:t>
            </a:r>
            <a:r>
              <a:rPr sz="2800" u="heavy" spc="-5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</a:rPr>
              <a:t>notations</a:t>
            </a:r>
            <a:r>
              <a:rPr sz="2800" spc="-5" dirty="0">
                <a:latin typeface="Verdana"/>
                <a:cs typeface="Verdana"/>
              </a:rPr>
              <a:t> we shall </a:t>
            </a:r>
            <a:r>
              <a:rPr sz="2800" dirty="0">
                <a:latin typeface="Verdana"/>
                <a:cs typeface="Verdana"/>
              </a:rPr>
              <a:t>use are:</a:t>
            </a:r>
            <a:endParaRPr sz="2800">
              <a:latin typeface="Verdana"/>
              <a:cs typeface="Verdana"/>
            </a:endParaRPr>
          </a:p>
          <a:p>
            <a:pPr marL="755015" marR="985519" lvl="1" indent="-285750">
              <a:lnSpc>
                <a:spcPct val="100000"/>
              </a:lnSpc>
              <a:spcBef>
                <a:spcPts val="58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dirty="0">
                <a:solidFill>
                  <a:srgbClr val="FF0000"/>
                </a:solidFill>
                <a:latin typeface="Verdana"/>
                <a:cs typeface="Verdana"/>
              </a:rPr>
              <a:t>Declarations: </a:t>
            </a:r>
            <a:r>
              <a:rPr sz="2400" dirty="0">
                <a:latin typeface="Verdana"/>
                <a:cs typeface="Verdana"/>
              </a:rPr>
              <a:t>introduce the names of</a:t>
            </a:r>
            <a:r>
              <a:rPr sz="2400" spc="-8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the  values we wish to speak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about</a:t>
            </a:r>
            <a:endParaRPr sz="2400">
              <a:latin typeface="Verdana"/>
              <a:cs typeface="Verdana"/>
            </a:endParaRPr>
          </a:p>
          <a:p>
            <a:pPr marL="755650" marR="817880" lvl="1" indent="-285750">
              <a:lnSpc>
                <a:spcPct val="100000"/>
              </a:lnSpc>
              <a:spcBef>
                <a:spcPts val="56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spc="-5" dirty="0">
                <a:solidFill>
                  <a:srgbClr val="FF0000"/>
                </a:solidFill>
                <a:latin typeface="Verdana"/>
                <a:cs typeface="Verdana"/>
              </a:rPr>
              <a:t>Terms: </a:t>
            </a:r>
            <a:r>
              <a:rPr sz="2400" dirty="0">
                <a:latin typeface="Verdana"/>
                <a:cs typeface="Verdana"/>
              </a:rPr>
              <a:t>denote values of which we wish to  </a:t>
            </a:r>
            <a:r>
              <a:rPr sz="2400" spc="-5" dirty="0">
                <a:latin typeface="Verdana"/>
                <a:cs typeface="Verdana"/>
              </a:rPr>
              <a:t>speak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56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sz="2400" spc="-5" dirty="0">
                <a:solidFill>
                  <a:srgbClr val="FF0000"/>
                </a:solidFill>
                <a:latin typeface="Verdana"/>
                <a:cs typeface="Verdana"/>
              </a:rPr>
              <a:t>Predicates: </a:t>
            </a:r>
            <a:r>
              <a:rPr sz="2400" dirty="0">
                <a:latin typeface="Verdana"/>
                <a:cs typeface="Verdana"/>
              </a:rPr>
              <a:t>express statements about</a:t>
            </a:r>
            <a:r>
              <a:rPr sz="2400" spc="-3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terms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2E1604-CE37-45EF-A93E-6812B61A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BoxOffice</a:t>
            </a:r>
            <a:r>
              <a:rPr lang="en-US" dirty="0"/>
              <a:t> : return ticket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126470-427C-4FAA-A2F5-5F926F059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seat and a customer, remove the mapping from sold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Domain subtraction </a:t>
            </a:r>
            <a:endParaRPr lang="en-US" sz="32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ACE34ED-B954-4879-8E91-4E5F1E157960}"/>
                  </a:ext>
                </a:extLst>
              </p:cNvPr>
              <p:cNvSpPr txBox="1"/>
              <p:nvPr/>
            </p:nvSpPr>
            <p:spPr>
              <a:xfrm>
                <a:off x="3276600" y="3124200"/>
                <a:ext cx="3429000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ReturnTicket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BoxOffice</a:t>
                </a:r>
              </a:p>
              <a:p>
                <a:r>
                  <a:rPr lang="en-US" sz="2400" dirty="0"/>
                  <a:t>s?: Seat</a:t>
                </a:r>
              </a:p>
              <a:p>
                <a:r>
                  <a:rPr lang="en-US" sz="2400" dirty="0"/>
                  <a:t>c?: Customer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s?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dirty="0"/>
                  <a:t> </a:t>
                </a:r>
                <a:r>
                  <a:rPr lang="en-US" sz="2400" dirty="0" err="1"/>
                  <a:t>dom</a:t>
                </a:r>
                <a:r>
                  <a:rPr lang="en-US" sz="2400" dirty="0"/>
                  <a:t> sold</a:t>
                </a:r>
              </a:p>
              <a:p>
                <a:r>
                  <a:rPr lang="en-US" sz="2400" dirty="0"/>
                  <a:t>sold’ = {s?}      sold</a:t>
                </a:r>
              </a:p>
              <a:p>
                <a:r>
                  <a:rPr lang="en-US" sz="2400" dirty="0"/>
                  <a:t>seating’=seating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ACE34ED-B954-4879-8E91-4E5F1E1579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6600" y="3124200"/>
                <a:ext cx="3429000" cy="3046988"/>
              </a:xfrm>
              <a:prstGeom prst="rect">
                <a:avLst/>
              </a:prstGeom>
              <a:blipFill>
                <a:blip r:embed="rId2"/>
                <a:stretch>
                  <a:fillRect l="-2847" t="-1603" b="-36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2E1AF0E-DDB6-4742-BC83-4E520D86DD50}"/>
              </a:ext>
            </a:extLst>
          </p:cNvPr>
          <p:cNvCxnSpPr/>
          <p:nvPr/>
        </p:nvCxnSpPr>
        <p:spPr bwMode="auto">
          <a:xfrm flipH="1">
            <a:off x="2971800" y="3352800"/>
            <a:ext cx="304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0C5DAF4-A6C6-46E1-8CA1-24C2152038CB}"/>
              </a:ext>
            </a:extLst>
          </p:cNvPr>
          <p:cNvCxnSpPr/>
          <p:nvPr/>
        </p:nvCxnSpPr>
        <p:spPr bwMode="auto">
          <a:xfrm>
            <a:off x="2971800" y="3352800"/>
            <a:ext cx="0" cy="28183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7F9F6EF-98D9-41CF-BD17-980B404B762A}"/>
              </a:ext>
            </a:extLst>
          </p:cNvPr>
          <p:cNvCxnSpPr/>
          <p:nvPr/>
        </p:nvCxnSpPr>
        <p:spPr bwMode="auto">
          <a:xfrm>
            <a:off x="2971800" y="6171188"/>
            <a:ext cx="3429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4C9B45C-1B60-46F5-8BB8-86D18FAE8074}"/>
              </a:ext>
            </a:extLst>
          </p:cNvPr>
          <p:cNvCxnSpPr/>
          <p:nvPr/>
        </p:nvCxnSpPr>
        <p:spPr bwMode="auto">
          <a:xfrm>
            <a:off x="2971800" y="4800600"/>
            <a:ext cx="3352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4E504D6-61DD-41DE-B47E-15B4BAF88192}"/>
              </a:ext>
            </a:extLst>
          </p:cNvPr>
          <p:cNvCxnSpPr>
            <a:cxnSpLocks/>
          </p:cNvCxnSpPr>
          <p:nvPr/>
        </p:nvCxnSpPr>
        <p:spPr bwMode="auto">
          <a:xfrm>
            <a:off x="5410200" y="3352800"/>
            <a:ext cx="838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object 9">
            <a:extLst>
              <a:ext uri="{FF2B5EF4-FFF2-40B4-BE49-F238E27FC236}">
                <a16:creationId xmlns:a16="http://schemas.microsoft.com/office/drawing/2014/main" id="{C2CB9FC6-1A16-43EA-93D1-A058C67E9B98}"/>
              </a:ext>
            </a:extLst>
          </p:cNvPr>
          <p:cNvSpPr/>
          <p:nvPr/>
        </p:nvSpPr>
        <p:spPr>
          <a:xfrm>
            <a:off x="5345866" y="5302197"/>
            <a:ext cx="426720" cy="42671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9">
            <a:extLst>
              <a:ext uri="{FF2B5EF4-FFF2-40B4-BE49-F238E27FC236}">
                <a16:creationId xmlns:a16="http://schemas.microsoft.com/office/drawing/2014/main" id="{381A7812-757F-4B41-B80A-239235B7B4C7}"/>
              </a:ext>
            </a:extLst>
          </p:cNvPr>
          <p:cNvSpPr/>
          <p:nvPr/>
        </p:nvSpPr>
        <p:spPr>
          <a:xfrm>
            <a:off x="5153474" y="6772460"/>
            <a:ext cx="426720" cy="42671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93298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469328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135" dirty="0">
                <a:latin typeface="Gill Sans MT"/>
                <a:cs typeface="Gill Sans MT"/>
              </a:rPr>
              <a:t>Domain</a:t>
            </a:r>
            <a:r>
              <a:rPr sz="4400" b="0" spc="-114" dirty="0">
                <a:latin typeface="Gill Sans MT"/>
                <a:cs typeface="Gill Sans MT"/>
              </a:rPr>
              <a:t> </a:t>
            </a:r>
            <a:r>
              <a:rPr sz="4400" b="0" spc="35" dirty="0">
                <a:latin typeface="Gill Sans MT"/>
                <a:cs typeface="Gill Sans MT"/>
              </a:rPr>
              <a:t>subtraction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19200" y="2133600"/>
            <a:ext cx="6172200" cy="11620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412993" y="3502405"/>
            <a:ext cx="6692900" cy="836930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 marR="5080" indent="32384">
              <a:lnSpc>
                <a:spcPts val="3020"/>
              </a:lnSpc>
              <a:spcBef>
                <a:spcPts val="484"/>
              </a:spcBef>
            </a:pPr>
            <a:r>
              <a:rPr sz="2800" spc="-5" dirty="0">
                <a:latin typeface="Verdana"/>
                <a:cs typeface="Verdana"/>
              </a:rPr>
              <a:t>where </a:t>
            </a:r>
            <a:r>
              <a:rPr sz="2800" dirty="0">
                <a:latin typeface="Verdana"/>
                <a:cs typeface="Verdana"/>
              </a:rPr>
              <a:t>f </a:t>
            </a:r>
            <a:r>
              <a:rPr sz="2800" spc="-5" dirty="0">
                <a:latin typeface="Verdana"/>
                <a:cs typeface="Verdana"/>
              </a:rPr>
              <a:t>is </a:t>
            </a:r>
            <a:r>
              <a:rPr sz="2800" dirty="0">
                <a:latin typeface="Verdana"/>
                <a:cs typeface="Verdana"/>
              </a:rPr>
              <a:t>a function and s </a:t>
            </a:r>
            <a:r>
              <a:rPr sz="2800" spc="-5" dirty="0">
                <a:latin typeface="Verdana"/>
                <a:cs typeface="Verdana"/>
              </a:rPr>
              <a:t>is </a:t>
            </a:r>
            <a:r>
              <a:rPr sz="2800" dirty="0">
                <a:latin typeface="Verdana"/>
                <a:cs typeface="Verdana"/>
              </a:rPr>
              <a:t>a set of  elements of </a:t>
            </a:r>
            <a:r>
              <a:rPr sz="2800" spc="-5" dirty="0">
                <a:latin typeface="Verdana"/>
                <a:cs typeface="Verdana"/>
              </a:rPr>
              <a:t>type</a:t>
            </a:r>
            <a:r>
              <a:rPr sz="2800" spc="-15" dirty="0">
                <a:latin typeface="Verdana"/>
                <a:cs typeface="Verdana"/>
              </a:rPr>
              <a:t> </a:t>
            </a:r>
            <a:r>
              <a:rPr sz="2800" spc="-5" dirty="0">
                <a:latin typeface="Verdana"/>
                <a:cs typeface="Verdana"/>
              </a:rPr>
              <a:t>dom(f)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70102" y="4782870"/>
            <a:ext cx="3218180" cy="965835"/>
          </a:xfrm>
          <a:prstGeom prst="rect">
            <a:avLst/>
          </a:prstGeom>
        </p:spPr>
        <p:txBody>
          <a:bodyPr vert="horz" wrap="square" lIns="0" tIns="558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0"/>
              </a:spcBef>
            </a:pPr>
            <a:r>
              <a:rPr sz="2100" dirty="0">
                <a:solidFill>
                  <a:srgbClr val="FFCC00"/>
                </a:solidFill>
                <a:latin typeface="Wingdings"/>
                <a:cs typeface="Wingdings"/>
              </a:rPr>
              <a:t></a:t>
            </a:r>
            <a:r>
              <a:rPr sz="2100" spc="290" dirty="0">
                <a:solidFill>
                  <a:srgbClr val="FFCC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latin typeface="Verdana"/>
                <a:cs typeface="Verdana"/>
              </a:rPr>
              <a:t>Example</a:t>
            </a:r>
            <a:endParaRPr sz="2800">
              <a:latin typeface="Verdana"/>
              <a:cs typeface="Verdana"/>
            </a:endParaRPr>
          </a:p>
          <a:p>
            <a:pPr marL="137160">
              <a:lnSpc>
                <a:spcPct val="100000"/>
              </a:lnSpc>
              <a:spcBef>
                <a:spcPts val="340"/>
              </a:spcBef>
            </a:pPr>
            <a:r>
              <a:rPr sz="2800" dirty="0">
                <a:latin typeface="Verdana"/>
                <a:cs typeface="Verdana"/>
              </a:rPr>
              <a:t>{"Mary","John</a:t>
            </a:r>
            <a:r>
              <a:rPr sz="2800" spc="-65" dirty="0">
                <a:latin typeface="Verdana"/>
                <a:cs typeface="Verdana"/>
              </a:rPr>
              <a:t> </a:t>
            </a:r>
            <a:r>
              <a:rPr sz="2800" spc="-5" dirty="0">
                <a:latin typeface="Verdana"/>
                <a:cs typeface="Verdana"/>
              </a:rPr>
              <a:t>"}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90722" y="5296154"/>
            <a:ext cx="145669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latin typeface="Verdana"/>
                <a:cs typeface="Verdana"/>
              </a:rPr>
              <a:t>{"Mary"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00332" y="5296154"/>
            <a:ext cx="60833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latin typeface="Verdana"/>
                <a:cs typeface="Verdana"/>
              </a:rPr>
              <a:t>19,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70101" y="5765561"/>
            <a:ext cx="604583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93239" algn="l"/>
                <a:tab pos="4743450" algn="l"/>
              </a:tabLst>
            </a:pPr>
            <a:r>
              <a:rPr sz="2800" spc="-5" dirty="0">
                <a:latin typeface="Verdana"/>
                <a:cs typeface="Verdana"/>
              </a:rPr>
              <a:t>"John"	</a:t>
            </a:r>
            <a:r>
              <a:rPr sz="2800" dirty="0">
                <a:latin typeface="Verdana"/>
                <a:cs typeface="Verdana"/>
              </a:rPr>
              <a:t>25,</a:t>
            </a:r>
            <a:r>
              <a:rPr sz="2800" spc="5" dirty="0">
                <a:latin typeface="Verdana"/>
                <a:cs typeface="Verdana"/>
              </a:rPr>
              <a:t> </a:t>
            </a:r>
            <a:r>
              <a:rPr sz="2800" spc="-5" dirty="0">
                <a:latin typeface="Verdana"/>
                <a:cs typeface="Verdana"/>
              </a:rPr>
              <a:t>"George"	</a:t>
            </a:r>
            <a:r>
              <a:rPr sz="2800" dirty="0">
                <a:latin typeface="Verdana"/>
                <a:cs typeface="Verdana"/>
              </a:rPr>
              <a:t>62}</a:t>
            </a:r>
            <a:r>
              <a:rPr sz="2800" spc="-85" dirty="0">
                <a:latin typeface="Verdana"/>
                <a:cs typeface="Verdana"/>
              </a:rPr>
              <a:t> </a:t>
            </a:r>
            <a:r>
              <a:rPr sz="2800" spc="-5" dirty="0">
                <a:latin typeface="Verdana"/>
                <a:cs typeface="Verdana"/>
              </a:rPr>
              <a:t>=?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450079" y="5334000"/>
            <a:ext cx="426720" cy="42671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385815" y="5867400"/>
            <a:ext cx="362711" cy="32080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414016" y="5943600"/>
            <a:ext cx="362711" cy="32080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00800" y="5562600"/>
            <a:ext cx="490727" cy="32080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3902" y="2043176"/>
            <a:ext cx="7752080" cy="3648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ts val="1939"/>
              </a:lnSpc>
              <a:spcBef>
                <a:spcPts val="100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Let us apply the rule (1) of the</a:t>
            </a:r>
            <a:r>
              <a:rPr sz="1800" spc="-1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definition.</a:t>
            </a:r>
            <a:endParaRPr sz="1800">
              <a:latin typeface="Verdana"/>
              <a:cs typeface="Verdana"/>
            </a:endParaRPr>
          </a:p>
          <a:p>
            <a:pPr marL="354965" marR="53975">
              <a:lnSpc>
                <a:spcPts val="1730"/>
              </a:lnSpc>
              <a:spcBef>
                <a:spcPts val="195"/>
              </a:spcBef>
              <a:tabLst>
                <a:tab pos="6492240" algn="l"/>
              </a:tabLst>
            </a:pPr>
            <a:r>
              <a:rPr sz="1800" dirty="0">
                <a:latin typeface="Verdana"/>
                <a:cs typeface="Verdana"/>
              </a:rPr>
              <a:t>First, determine the domain of </a:t>
            </a:r>
            <a:r>
              <a:rPr sz="1800" spc="-10" dirty="0">
                <a:latin typeface="Verdana"/>
                <a:cs typeface="Verdana"/>
              </a:rPr>
              <a:t>the</a:t>
            </a:r>
            <a:r>
              <a:rPr sz="1800" spc="3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function</a:t>
            </a:r>
            <a:r>
              <a:rPr sz="1800" spc="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{"Mary"	19,</a:t>
            </a:r>
            <a:r>
              <a:rPr sz="1800" spc="-9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"John"  25, "George" 62}</a:t>
            </a:r>
            <a:r>
              <a:rPr sz="1800" spc="-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10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Let us call this function</a:t>
            </a:r>
            <a:r>
              <a:rPr sz="1800" spc="-25" dirty="0">
                <a:latin typeface="Verdana"/>
                <a:cs typeface="Verdana"/>
              </a:rPr>
              <a:t> </a:t>
            </a:r>
            <a:r>
              <a:rPr sz="1800" b="1" dirty="0">
                <a:latin typeface="Verdana"/>
                <a:cs typeface="Verdana"/>
              </a:rPr>
              <a:t>f</a:t>
            </a:r>
            <a:r>
              <a:rPr sz="1800" dirty="0"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10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spc="-5" dirty="0">
                <a:latin typeface="Verdana"/>
                <a:cs typeface="Verdana"/>
              </a:rPr>
              <a:t>dom(f)={"Mary","John","George"}</a:t>
            </a:r>
            <a:endParaRPr sz="1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Now, apply the first rule and </a:t>
            </a:r>
            <a:r>
              <a:rPr sz="1800" spc="-10" dirty="0">
                <a:latin typeface="Verdana"/>
                <a:cs typeface="Verdana"/>
              </a:rPr>
              <a:t>find </a:t>
            </a:r>
            <a:r>
              <a:rPr sz="1800" dirty="0">
                <a:latin typeface="Verdana"/>
                <a:cs typeface="Verdana"/>
              </a:rPr>
              <a:t>the </a:t>
            </a:r>
            <a:r>
              <a:rPr sz="1800" spc="-5" dirty="0">
                <a:latin typeface="Verdana"/>
                <a:cs typeface="Verdana"/>
              </a:rPr>
              <a:t>domain </a:t>
            </a:r>
            <a:r>
              <a:rPr sz="1800" dirty="0">
                <a:latin typeface="Verdana"/>
                <a:cs typeface="Verdana"/>
              </a:rPr>
              <a:t>of the</a:t>
            </a:r>
            <a:r>
              <a:rPr sz="1800" spc="-1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result.</a:t>
            </a:r>
            <a:endParaRPr sz="1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spc="-5" dirty="0">
                <a:latin typeface="Verdana"/>
                <a:cs typeface="Verdana"/>
              </a:rPr>
              <a:t>dom(f) </a:t>
            </a:r>
            <a:r>
              <a:rPr sz="1800" dirty="0">
                <a:latin typeface="Verdana"/>
                <a:cs typeface="Verdana"/>
              </a:rPr>
              <a:t>- </a:t>
            </a:r>
            <a:r>
              <a:rPr sz="1800" spc="-5" dirty="0">
                <a:latin typeface="Verdana"/>
                <a:cs typeface="Verdana"/>
              </a:rPr>
              <a:t>{"Mary","John</a:t>
            </a:r>
            <a:r>
              <a:rPr sz="1800" spc="-10" dirty="0">
                <a:latin typeface="Verdana"/>
                <a:cs typeface="Verdana"/>
              </a:rPr>
              <a:t> "}={"George"}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FCC00"/>
              </a:buClr>
              <a:buFont typeface="Wingdings"/>
              <a:buChar char=""/>
            </a:pPr>
            <a:endParaRPr sz="175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Now find out the</a:t>
            </a:r>
            <a:r>
              <a:rPr sz="1800" spc="-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values.</a:t>
            </a:r>
            <a:endParaRPr sz="1800">
              <a:latin typeface="Verdana"/>
              <a:cs typeface="Verdana"/>
            </a:endParaRPr>
          </a:p>
          <a:p>
            <a:pPr marL="355600" marR="5080" indent="-342900">
              <a:lnSpc>
                <a:spcPct val="79900"/>
              </a:lnSpc>
              <a:spcBef>
                <a:spcPts val="439"/>
              </a:spcBef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  <a:tab pos="4245610" algn="l"/>
                <a:tab pos="5591175" algn="l"/>
              </a:tabLst>
            </a:pPr>
            <a:r>
              <a:rPr sz="1800" spc="-5" dirty="0">
                <a:latin typeface="Verdana"/>
                <a:cs typeface="Verdana"/>
              </a:rPr>
              <a:t>Recall </a:t>
            </a:r>
            <a:r>
              <a:rPr sz="1800" dirty="0">
                <a:latin typeface="Verdana"/>
                <a:cs typeface="Verdana"/>
              </a:rPr>
              <a:t>that, the </a:t>
            </a:r>
            <a:r>
              <a:rPr sz="1800" spc="-5" dirty="0">
                <a:latin typeface="Verdana"/>
                <a:cs typeface="Verdana"/>
              </a:rPr>
              <a:t>domain </a:t>
            </a:r>
            <a:r>
              <a:rPr sz="1800" dirty="0">
                <a:latin typeface="Verdana"/>
                <a:cs typeface="Verdana"/>
              </a:rPr>
              <a:t>of the </a:t>
            </a:r>
            <a:r>
              <a:rPr sz="1800" spc="-5" dirty="0">
                <a:latin typeface="Verdana"/>
                <a:cs typeface="Verdana"/>
              </a:rPr>
              <a:t>result contains </a:t>
            </a:r>
            <a:r>
              <a:rPr sz="1800" dirty="0">
                <a:latin typeface="Verdana"/>
                <a:cs typeface="Verdana"/>
              </a:rPr>
              <a:t>only the </a:t>
            </a:r>
            <a:r>
              <a:rPr sz="1800" spc="-5" dirty="0">
                <a:latin typeface="Verdana"/>
                <a:cs typeface="Verdana"/>
              </a:rPr>
              <a:t>element  </a:t>
            </a:r>
            <a:r>
              <a:rPr sz="1800" dirty="0">
                <a:latin typeface="Verdana"/>
                <a:cs typeface="Verdana"/>
              </a:rPr>
              <a:t>"George". When we apply the rule (2), we </a:t>
            </a:r>
            <a:r>
              <a:rPr sz="1800" spc="-5" dirty="0">
                <a:latin typeface="Verdana"/>
                <a:cs typeface="Verdana"/>
              </a:rPr>
              <a:t>take </a:t>
            </a:r>
            <a:r>
              <a:rPr sz="1800" dirty="0">
                <a:latin typeface="Verdana"/>
                <a:cs typeface="Verdana"/>
              </a:rPr>
              <a:t>the value of this  </a:t>
            </a:r>
            <a:r>
              <a:rPr sz="1800" spc="-5" dirty="0">
                <a:latin typeface="Verdana"/>
                <a:cs typeface="Verdana"/>
              </a:rPr>
              <a:t>element from </a:t>
            </a:r>
            <a:r>
              <a:rPr sz="1800" dirty="0">
                <a:latin typeface="Verdana"/>
                <a:cs typeface="Verdana"/>
              </a:rPr>
              <a:t>the </a:t>
            </a:r>
            <a:r>
              <a:rPr sz="1800" spc="-5" dirty="0">
                <a:latin typeface="Verdana"/>
                <a:cs typeface="Verdana"/>
              </a:rPr>
              <a:t>function</a:t>
            </a:r>
            <a:r>
              <a:rPr sz="1800" spc="40" dirty="0">
                <a:latin typeface="Verdana"/>
                <a:cs typeface="Verdana"/>
              </a:rPr>
              <a:t> </a:t>
            </a:r>
            <a:r>
              <a:rPr sz="1800" b="1" dirty="0">
                <a:latin typeface="Verdana"/>
                <a:cs typeface="Verdana"/>
              </a:rPr>
              <a:t>f</a:t>
            </a:r>
            <a:r>
              <a:rPr sz="1800" dirty="0">
                <a:latin typeface="Verdana"/>
                <a:cs typeface="Verdana"/>
              </a:rPr>
              <a:t>.</a:t>
            </a:r>
            <a:r>
              <a:rPr sz="1800" spc="1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So,	{"George"	62}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FCC00"/>
              </a:buClr>
              <a:buFont typeface="Wingdings"/>
              <a:buChar char=""/>
            </a:pPr>
            <a:endParaRPr sz="175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buClr>
                <a:srgbClr val="FFCC00"/>
              </a:buClr>
              <a:buSzPct val="77777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1800" dirty="0">
                <a:latin typeface="Verdana"/>
                <a:cs typeface="Verdana"/>
              </a:rPr>
              <a:t>Finally,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679574" y="5940798"/>
            <a:ext cx="12249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Verdana"/>
                <a:cs typeface="Verdana"/>
              </a:rPr>
              <a:t>19,</a:t>
            </a:r>
            <a:r>
              <a:rPr sz="1800" spc="-65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"John"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444796" y="5940798"/>
            <a:ext cx="24453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994535" algn="l"/>
              </a:tabLst>
            </a:pPr>
            <a:r>
              <a:rPr sz="1800" dirty="0">
                <a:latin typeface="Verdana"/>
                <a:cs typeface="Verdana"/>
              </a:rPr>
              <a:t>25,</a:t>
            </a:r>
            <a:r>
              <a:rPr sz="1800" spc="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"Ge</a:t>
            </a:r>
            <a:r>
              <a:rPr sz="1800" spc="-10" dirty="0">
                <a:latin typeface="Verdana"/>
                <a:cs typeface="Verdana"/>
              </a:rPr>
              <a:t>o</a:t>
            </a:r>
            <a:r>
              <a:rPr sz="1800" dirty="0">
                <a:latin typeface="Verdana"/>
                <a:cs typeface="Verdana"/>
              </a:rPr>
              <a:t>rge"	6</a:t>
            </a:r>
            <a:r>
              <a:rPr sz="1800" spc="10" dirty="0">
                <a:latin typeface="Verdana"/>
                <a:cs typeface="Verdana"/>
              </a:rPr>
              <a:t>2</a:t>
            </a:r>
            <a:r>
              <a:rPr sz="1800" dirty="0">
                <a:latin typeface="Verdana"/>
                <a:cs typeface="Verdana"/>
              </a:rPr>
              <a:t>}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93902" y="5940798"/>
            <a:ext cx="1991360" cy="518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939"/>
              </a:lnSpc>
              <a:spcBef>
                <a:spcPts val="100"/>
              </a:spcBef>
            </a:pPr>
            <a:r>
              <a:rPr sz="1800" spc="-5" dirty="0">
                <a:latin typeface="Verdana"/>
                <a:cs typeface="Verdana"/>
              </a:rPr>
              <a:t>{"Mary","John</a:t>
            </a:r>
            <a:r>
              <a:rPr sz="1800" spc="-8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"}</a:t>
            </a:r>
            <a:endParaRPr sz="1800">
              <a:latin typeface="Verdana"/>
              <a:cs typeface="Verdana"/>
            </a:endParaRPr>
          </a:p>
          <a:p>
            <a:pPr marL="354965">
              <a:lnSpc>
                <a:spcPts val="1939"/>
              </a:lnSpc>
            </a:pPr>
            <a:r>
              <a:rPr sz="1800" dirty="0">
                <a:latin typeface="Verdana"/>
                <a:cs typeface="Verdana"/>
              </a:rPr>
              <a:t>=</a:t>
            </a:r>
            <a:r>
              <a:rPr sz="1800" spc="-3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{"George"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82035" y="5940798"/>
            <a:ext cx="942340" cy="518795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88265" marR="5080" indent="-76200">
              <a:lnSpc>
                <a:spcPct val="79700"/>
              </a:lnSpc>
              <a:spcBef>
                <a:spcPts val="535"/>
              </a:spcBef>
            </a:pPr>
            <a:r>
              <a:rPr sz="1800" spc="-5" dirty="0">
                <a:latin typeface="Verdana"/>
                <a:cs typeface="Verdana"/>
              </a:rPr>
              <a:t>{"Mary"  </a:t>
            </a:r>
            <a:r>
              <a:rPr sz="1800" dirty="0">
                <a:latin typeface="Verdana"/>
                <a:cs typeface="Verdana"/>
              </a:rPr>
              <a:t>62}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819400" y="6172200"/>
            <a:ext cx="490727" cy="3208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867400" y="5943600"/>
            <a:ext cx="490727" cy="3208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24800" y="5943600"/>
            <a:ext cx="490727" cy="3208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191000" y="5943600"/>
            <a:ext cx="457200" cy="2987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971800" y="5943600"/>
            <a:ext cx="304799" cy="24460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955A9-E71F-4F4C-966C-2A206CE46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Completing the specifications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2DE780-BA6E-406A-AD7F-3DCC1C7686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6500" y="1828800"/>
                <a:ext cx="9932900" cy="5134822"/>
              </a:xfrm>
            </p:spPr>
            <p:txBody>
              <a:bodyPr/>
              <a:lstStyle/>
              <a:p>
                <a:r>
                  <a:rPr lang="en-US" dirty="0"/>
                  <a:t>Our schemas are not complete.</a:t>
                </a:r>
              </a:p>
              <a:p>
                <a:r>
                  <a:rPr lang="en-US" dirty="0"/>
                  <a:t>We did not defined what happens when a seat is already sold in Purchase</a:t>
                </a:r>
              </a:p>
              <a:p>
                <a:r>
                  <a:rPr lang="en-US" dirty="0"/>
                  <a:t>Our specifications are incomplete </a:t>
                </a:r>
              </a:p>
              <a:p>
                <a:pPr lvl="1"/>
                <a:r>
                  <a:rPr lang="en-US" dirty="0"/>
                  <a:t>We do not know what to do in error cases</a:t>
                </a:r>
              </a:p>
              <a:p>
                <a:endParaRPr lang="en-US" dirty="0"/>
              </a:p>
              <a:p>
                <a:r>
                  <a:rPr lang="en-US" dirty="0"/>
                  <a:t>Instead of adding more detail (error cases) into the Purchase schema we could use schema calculus </a:t>
                </a:r>
              </a:p>
              <a:p>
                <a:pPr marL="0" indent="0">
                  <a:buNone/>
                </a:pPr>
                <a:r>
                  <a:rPr lang="en-US" sz="2400" dirty="0"/>
                  <a:t>PurchaseT = (Purchase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2400" dirty="0"/>
                  <a:t> Success)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</m:t>
                    </m:r>
                  </m:oMath>
                </a14:m>
                <a:r>
                  <a:rPr lang="en-US" sz="2400" dirty="0"/>
                  <a:t> (</a:t>
                </a:r>
                <a:r>
                  <a:rPr lang="en-US" sz="2400" dirty="0" err="1"/>
                  <a:t>NotAvailable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2400" dirty="0"/>
                  <a:t> Failure)</a:t>
                </a:r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2DE780-BA6E-406A-AD7F-3DCC1C7686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6500" y="1828800"/>
                <a:ext cx="9932900" cy="5134822"/>
              </a:xfrm>
              <a:blipFill>
                <a:blip r:embed="rId2"/>
                <a:stretch>
                  <a:fillRect l="-920" t="-1425" r="-429" b="-2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77E319E8-4BAC-4F43-80AD-F58B10691E70}"/>
              </a:ext>
            </a:extLst>
          </p:cNvPr>
          <p:cNvGrpSpPr/>
          <p:nvPr/>
        </p:nvGrpSpPr>
        <p:grpSpPr>
          <a:xfrm>
            <a:off x="2362200" y="6553200"/>
            <a:ext cx="152400" cy="76200"/>
            <a:chOff x="2895600" y="6553200"/>
            <a:chExt cx="152400" cy="762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92FE34-37CD-4C82-AA0B-A4532E20CDCB}"/>
                </a:ext>
              </a:extLst>
            </p:cNvPr>
            <p:cNvCxnSpPr/>
            <p:nvPr/>
          </p:nvCxnSpPr>
          <p:spPr bwMode="auto">
            <a:xfrm flipH="1">
              <a:off x="28956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C5BEEE9-6BF6-4E52-AC56-A1A1CDB8341D}"/>
                </a:ext>
              </a:extLst>
            </p:cNvPr>
            <p:cNvCxnSpPr/>
            <p:nvPr/>
          </p:nvCxnSpPr>
          <p:spPr bwMode="auto">
            <a:xfrm>
              <a:off x="29718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74082202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955A9-E71F-4F4C-966C-2A206CE46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Completing the specifications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2DE780-BA6E-406A-AD7F-3DCC1C7686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6500" y="1828800"/>
                <a:ext cx="9932900" cy="513482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400" dirty="0" err="1"/>
                  <a:t>PurchaseT</a:t>
                </a:r>
                <a:r>
                  <a:rPr lang="en-US" sz="2400" dirty="0"/>
                  <a:t> = (Purchase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2400" dirty="0"/>
                  <a:t> Success)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</m:t>
                    </m:r>
                  </m:oMath>
                </a14:m>
                <a:r>
                  <a:rPr lang="en-US" sz="2400" dirty="0"/>
                  <a:t> (</a:t>
                </a:r>
                <a:r>
                  <a:rPr lang="en-US" sz="2400" dirty="0" err="1"/>
                  <a:t>NotAvailable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2400" dirty="0"/>
                  <a:t> Failure)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sz="2400" dirty="0"/>
                  <a:t>This specification defines complete behavior of a purchase </a:t>
                </a:r>
                <a:r>
                  <a:rPr lang="en-US" sz="2400" dirty="0" err="1"/>
                  <a:t>opearation</a:t>
                </a:r>
                <a:r>
                  <a:rPr lang="en-US" sz="2400" dirty="0"/>
                  <a:t>.</a:t>
                </a:r>
              </a:p>
              <a:p>
                <a:r>
                  <a:rPr lang="en-US" sz="2400" dirty="0"/>
                  <a:t>Modular specification: </a:t>
                </a:r>
                <a:r>
                  <a:rPr lang="en-US" sz="2400" spc="-5" dirty="0">
                    <a:cs typeface="Verdana"/>
                  </a:rPr>
                  <a:t>Operators </a:t>
                </a:r>
                <a:r>
                  <a:rPr lang="en-US" sz="2400" dirty="0">
                    <a:cs typeface="Verdana"/>
                  </a:rPr>
                  <a:t>enables </a:t>
                </a:r>
                <a:r>
                  <a:rPr lang="en-US" sz="2400" spc="-5" dirty="0">
                    <a:cs typeface="Verdana"/>
                  </a:rPr>
                  <a:t>to divide the  specifications into </a:t>
                </a:r>
                <a:r>
                  <a:rPr lang="en-US" sz="2400" dirty="0">
                    <a:cs typeface="Verdana"/>
                  </a:rPr>
                  <a:t>manageable</a:t>
                </a:r>
                <a:r>
                  <a:rPr lang="en-US" sz="2400" spc="-50" dirty="0">
                    <a:cs typeface="Verdana"/>
                  </a:rPr>
                  <a:t> </a:t>
                </a:r>
                <a:r>
                  <a:rPr lang="en-US" sz="2400" dirty="0">
                    <a:cs typeface="Verdana"/>
                  </a:rPr>
                  <a:t>units.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Next:</a:t>
                </a:r>
                <a:endParaRPr lang="en-US" sz="1960" dirty="0"/>
              </a:p>
              <a:p>
                <a:pPr marL="457200" indent="-457200">
                  <a:buAutoNum type="arabicPeriod"/>
                </a:pPr>
                <a:r>
                  <a:rPr lang="en-US" sz="1960" dirty="0"/>
                  <a:t>Recall: What does </a:t>
                </a:r>
                <a:r>
                  <a:rPr lang="en-US" sz="1960" dirty="0" err="1"/>
                  <a:t>conjection</a:t>
                </a:r>
                <a:r>
                  <a:rPr lang="en-US" sz="1960" dirty="0"/>
                  <a:t>/disjunction of two schema mean</a:t>
                </a:r>
              </a:p>
              <a:p>
                <a:pPr marL="457200" indent="-457200">
                  <a:buAutoNum type="arabicPeriod"/>
                </a:pPr>
                <a:r>
                  <a:rPr lang="en-US" sz="1960" dirty="0"/>
                  <a:t>Declaring the undefined schemas: success, failure, </a:t>
                </a:r>
                <a:r>
                  <a:rPr lang="en-US" sz="1960" dirty="0" err="1"/>
                  <a:t>notavailable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2DE780-BA6E-406A-AD7F-3DCC1C7686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6500" y="1828800"/>
                <a:ext cx="9932900" cy="5134822"/>
              </a:xfrm>
              <a:blipFill>
                <a:blip r:embed="rId2"/>
                <a:stretch>
                  <a:fillRect l="-920" t="-1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0FD28822-2670-407D-95B2-95AA3E33ABCD}"/>
              </a:ext>
            </a:extLst>
          </p:cNvPr>
          <p:cNvGrpSpPr/>
          <p:nvPr/>
        </p:nvGrpSpPr>
        <p:grpSpPr>
          <a:xfrm>
            <a:off x="2362200" y="1905000"/>
            <a:ext cx="152400" cy="76200"/>
            <a:chOff x="2895600" y="6553200"/>
            <a:chExt cx="152400" cy="7620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9519DB9-F308-499A-AE11-313B450AB005}"/>
                </a:ext>
              </a:extLst>
            </p:cNvPr>
            <p:cNvCxnSpPr/>
            <p:nvPr/>
          </p:nvCxnSpPr>
          <p:spPr bwMode="auto">
            <a:xfrm flipH="1">
              <a:off x="28956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5F5904-7DA3-4B54-A629-765742BF1E23}"/>
                </a:ext>
              </a:extLst>
            </p:cNvPr>
            <p:cNvCxnSpPr/>
            <p:nvPr/>
          </p:nvCxnSpPr>
          <p:spPr bwMode="auto">
            <a:xfrm>
              <a:off x="29718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1203114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Title 1">
            <a:extLst>
              <a:ext uri="{FF2B5EF4-FFF2-40B4-BE49-F238E27FC236}">
                <a16:creationId xmlns:a16="http://schemas.microsoft.com/office/drawing/2014/main" id="{97F2D56B-047C-474A-99B6-87E6DD5C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Conjunction</a:t>
            </a:r>
          </a:p>
        </p:txBody>
      </p:sp>
      <p:sp>
        <p:nvSpPr>
          <p:cNvPr id="106498" name="Content Placeholder 2">
            <a:extLst>
              <a:ext uri="{FF2B5EF4-FFF2-40B4-BE49-F238E27FC236}">
                <a16:creationId xmlns:a16="http://schemas.microsoft.com/office/drawing/2014/main" id="{BEFED6E4-C43C-448C-AE60-E535F2665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pic>
        <p:nvPicPr>
          <p:cNvPr id="106499" name="Picture 3">
            <a:extLst>
              <a:ext uri="{FF2B5EF4-FFF2-40B4-BE49-F238E27FC236}">
                <a16:creationId xmlns:a16="http://schemas.microsoft.com/office/drawing/2014/main" id="{12EB4947-6835-48BC-8A72-E9226F8CF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435" y="2209800"/>
            <a:ext cx="7669530" cy="1690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500" name="Picture 4">
            <a:extLst>
              <a:ext uri="{FF2B5EF4-FFF2-40B4-BE49-F238E27FC236}">
                <a16:creationId xmlns:a16="http://schemas.microsoft.com/office/drawing/2014/main" id="{3DF4254C-08FC-4BFD-8EE9-88D608649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3140" y="4640580"/>
            <a:ext cx="4693920" cy="1648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501" name="Picture 5">
            <a:extLst>
              <a:ext uri="{FF2B5EF4-FFF2-40B4-BE49-F238E27FC236}">
                <a16:creationId xmlns:a16="http://schemas.microsoft.com/office/drawing/2014/main" id="{FD0A6261-05AA-4516-AA05-B9603463E8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480" y="4305300"/>
            <a:ext cx="880110" cy="447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502" name="Slide Number Placeholder 6">
            <a:extLst>
              <a:ext uri="{FF2B5EF4-FFF2-40B4-BE49-F238E27FC236}">
                <a16:creationId xmlns:a16="http://schemas.microsoft.com/office/drawing/2014/main" id="{93C56D06-6F84-42EF-87B2-02AE89654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67B474-5933-4A52-9089-68CD0C7148A7}" type="slidenum">
              <a:rPr lang="en-US" altLang="en-US" sz="1100"/>
              <a:pPr/>
              <a:t>65</a:t>
            </a:fld>
            <a:endParaRPr lang="en-US" altLang="en-US" sz="11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DBAE84-F289-416C-B9FD-0C111672A353}"/>
              </a:ext>
            </a:extLst>
          </p:cNvPr>
          <p:cNvSpPr txBox="1"/>
          <p:nvPr/>
        </p:nvSpPr>
        <p:spPr>
          <a:xfrm>
            <a:off x="990600" y="6948382"/>
            <a:ext cx="8920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Notice variable b. If the type of b in S was different than the type of b in T,</a:t>
            </a:r>
          </a:p>
          <a:p>
            <a:r>
              <a:rPr lang="en-US" dirty="0"/>
              <a:t>Then S and T schema would be undefined.</a:t>
            </a:r>
          </a:p>
        </p:txBody>
      </p:sp>
    </p:spTree>
    <p:extLst>
      <p:ext uri="{BB962C8B-B14F-4D97-AF65-F5344CB8AC3E}">
        <p14:creationId xmlns:p14="http://schemas.microsoft.com/office/powerpoint/2010/main" val="278201030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Title 1">
            <a:extLst>
              <a:ext uri="{FF2B5EF4-FFF2-40B4-BE49-F238E27FC236}">
                <a16:creationId xmlns:a16="http://schemas.microsoft.com/office/drawing/2014/main" id="{88D15D7A-4C6D-4BF0-8568-4CBE19F9F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Disjunction</a:t>
            </a:r>
          </a:p>
        </p:txBody>
      </p:sp>
      <p:sp>
        <p:nvSpPr>
          <p:cNvPr id="107522" name="Content Placeholder 2">
            <a:extLst>
              <a:ext uri="{FF2B5EF4-FFF2-40B4-BE49-F238E27FC236}">
                <a16:creationId xmlns:a16="http://schemas.microsoft.com/office/drawing/2014/main" id="{CE9837A1-569D-4580-99BB-85B5FB0B5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107523" name="Picture 3">
            <a:extLst>
              <a:ext uri="{FF2B5EF4-FFF2-40B4-BE49-F238E27FC236}">
                <a16:creationId xmlns:a16="http://schemas.microsoft.com/office/drawing/2014/main" id="{EA50644A-A58E-4869-B2B8-B989FE828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915" y="1769745"/>
            <a:ext cx="8116570" cy="4232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7524" name="Slide Number Placeholder 4">
            <a:extLst>
              <a:ext uri="{FF2B5EF4-FFF2-40B4-BE49-F238E27FC236}">
                <a16:creationId xmlns:a16="http://schemas.microsoft.com/office/drawing/2014/main" id="{3168A080-F486-48CC-9A69-AB82A4EB1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0"/>
              </a:spcBef>
              <a:spcAft>
                <a:spcPct val="0"/>
              </a:spcAft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5D4F11F-627D-4C45-90D4-7C590534FCE2}" type="slidenum">
              <a:rPr lang="en-US" altLang="en-US" sz="1100"/>
              <a:pPr/>
              <a:t>66</a:t>
            </a:fld>
            <a:endParaRPr lang="en-US" altLang="en-US" sz="1100"/>
          </a:p>
        </p:txBody>
      </p:sp>
    </p:spTree>
    <p:extLst>
      <p:ext uri="{BB962C8B-B14F-4D97-AF65-F5344CB8AC3E}">
        <p14:creationId xmlns:p14="http://schemas.microsoft.com/office/powerpoint/2010/main" val="23250178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955A9-E71F-4F4C-966C-2A206CE46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Completing the specifications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2DE780-BA6E-406A-AD7F-3DCC1C7686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6500" y="1828800"/>
                <a:ext cx="9932900" cy="6096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400" dirty="0" err="1"/>
                  <a:t>PurchaseT</a:t>
                </a:r>
                <a:r>
                  <a:rPr lang="en-US" sz="2400" dirty="0"/>
                  <a:t> = (Purchase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2400" dirty="0"/>
                  <a:t> Success)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</m:t>
                    </m:r>
                  </m:oMath>
                </a14:m>
                <a:r>
                  <a:rPr lang="en-US" sz="2400" dirty="0"/>
                  <a:t> (</a:t>
                </a:r>
                <a:r>
                  <a:rPr lang="en-US" sz="2400" dirty="0" err="1"/>
                  <a:t>NotAvailable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2400" dirty="0"/>
                  <a:t> Failure)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2DE780-BA6E-406A-AD7F-3DCC1C7686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6500" y="1828800"/>
                <a:ext cx="9932900" cy="609600"/>
              </a:xfrm>
              <a:blipFill>
                <a:blip r:embed="rId2"/>
                <a:stretch>
                  <a:fillRect l="-920" t="-9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0FD28822-2670-407D-95B2-95AA3E33ABCD}"/>
              </a:ext>
            </a:extLst>
          </p:cNvPr>
          <p:cNvGrpSpPr/>
          <p:nvPr/>
        </p:nvGrpSpPr>
        <p:grpSpPr>
          <a:xfrm>
            <a:off x="2362200" y="1905000"/>
            <a:ext cx="152400" cy="76200"/>
            <a:chOff x="2895600" y="6553200"/>
            <a:chExt cx="152400" cy="7620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9519DB9-F308-499A-AE11-313B450AB005}"/>
                </a:ext>
              </a:extLst>
            </p:cNvPr>
            <p:cNvCxnSpPr/>
            <p:nvPr/>
          </p:nvCxnSpPr>
          <p:spPr bwMode="auto">
            <a:xfrm flipH="1">
              <a:off x="28956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5F5904-7DA3-4B54-A629-765742BF1E23}"/>
                </a:ext>
              </a:extLst>
            </p:cNvPr>
            <p:cNvCxnSpPr/>
            <p:nvPr/>
          </p:nvCxnSpPr>
          <p:spPr bwMode="auto">
            <a:xfrm>
              <a:off x="29718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27896B-9321-499B-A236-C41CF64D4047}"/>
                  </a:ext>
                </a:extLst>
              </p:cNvPr>
              <p:cNvSpPr txBox="1"/>
              <p:nvPr/>
            </p:nvSpPr>
            <p:spPr>
              <a:xfrm>
                <a:off x="762000" y="3370699"/>
                <a:ext cx="4421403" cy="18158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err="1"/>
                  <a:t>NotAvailable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Ξ</m:t>
                    </m:r>
                  </m:oMath>
                </a14:m>
                <a:r>
                  <a:rPr lang="en-US" sz="2800" dirty="0"/>
                  <a:t> BoxOffice</a:t>
                </a:r>
              </a:p>
              <a:p>
                <a:r>
                  <a:rPr lang="en-US" sz="2800" dirty="0"/>
                  <a:t>s?: Seat</a:t>
                </a:r>
              </a:p>
              <a:p>
                <a:r>
                  <a:rPr lang="en-US" sz="2800" dirty="0"/>
                  <a:t>s?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∉</m:t>
                    </m:r>
                  </m:oMath>
                </a14:m>
                <a:r>
                  <a:rPr lang="en-US" sz="2800" dirty="0"/>
                  <a:t> seating \ </a:t>
                </a:r>
                <a:r>
                  <a:rPr lang="en-US" sz="2800" dirty="0" err="1"/>
                  <a:t>dom</a:t>
                </a:r>
                <a:r>
                  <a:rPr lang="en-US" sz="2800" dirty="0"/>
                  <a:t> sold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27896B-9321-499B-A236-C41CF64D40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0" y="3370699"/>
                <a:ext cx="4421403" cy="1815882"/>
              </a:xfrm>
              <a:prstGeom prst="rect">
                <a:avLst/>
              </a:prstGeom>
              <a:blipFill>
                <a:blip r:embed="rId3"/>
                <a:stretch>
                  <a:fillRect l="-2759" t="-3691" r="-1517" b="-80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302CF5E-A3C3-4544-B786-E36893EBA2FA}"/>
              </a:ext>
            </a:extLst>
          </p:cNvPr>
          <p:cNvSpPr txBox="1"/>
          <p:nvPr/>
        </p:nvSpPr>
        <p:spPr>
          <a:xfrm>
            <a:off x="761999" y="5562600"/>
            <a:ext cx="235596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Success</a:t>
            </a:r>
          </a:p>
          <a:p>
            <a:r>
              <a:rPr lang="en-US" sz="2800" dirty="0"/>
              <a:t>r!:Response</a:t>
            </a:r>
          </a:p>
          <a:p>
            <a:r>
              <a:rPr lang="en-US" sz="2800" dirty="0"/>
              <a:t>r!: ok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F5164E-9FF2-4870-8F22-2F88A20D29D3}"/>
              </a:ext>
            </a:extLst>
          </p:cNvPr>
          <p:cNvSpPr txBox="1"/>
          <p:nvPr/>
        </p:nvSpPr>
        <p:spPr>
          <a:xfrm>
            <a:off x="4005420" y="5562600"/>
            <a:ext cx="235596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Failure</a:t>
            </a:r>
          </a:p>
          <a:p>
            <a:r>
              <a:rPr lang="en-US" sz="2800" dirty="0"/>
              <a:t>r!:Response</a:t>
            </a:r>
          </a:p>
          <a:p>
            <a:r>
              <a:rPr lang="en-US" sz="2800" dirty="0"/>
              <a:t>r!: error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578B8B0-0459-4219-BB50-3D406805B251}"/>
                  </a:ext>
                </a:extLst>
              </p:cNvPr>
              <p:cNvSpPr txBox="1"/>
              <p:nvPr/>
            </p:nvSpPr>
            <p:spPr>
              <a:xfrm>
                <a:off x="5472950" y="2570480"/>
                <a:ext cx="4095993" cy="34163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Purchase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US" sz="2400" dirty="0"/>
                  <a:t> BoxOffice</a:t>
                </a:r>
              </a:p>
              <a:p>
                <a:r>
                  <a:rPr lang="en-US" sz="2400" dirty="0"/>
                  <a:t>c?: Customer</a:t>
                </a:r>
              </a:p>
              <a:p>
                <a:r>
                  <a:rPr lang="en-US" sz="2400" dirty="0"/>
                  <a:t>s?: Seat</a:t>
                </a:r>
              </a:p>
              <a:p>
                <a:r>
                  <a:rPr lang="en-US" sz="2400" dirty="0"/>
                  <a:t>s?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dirty="0"/>
                  <a:t> seating \ </a:t>
                </a:r>
                <a:r>
                  <a:rPr lang="en-US" sz="2400" dirty="0" err="1"/>
                  <a:t>dom</a:t>
                </a:r>
                <a:r>
                  <a:rPr lang="en-US" sz="2400" dirty="0"/>
                  <a:t> (sold)</a:t>
                </a:r>
              </a:p>
              <a:p>
                <a:r>
                  <a:rPr lang="en-US" sz="2400" dirty="0"/>
                  <a:t>sold’ = sold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</m:oMath>
                </a14:m>
                <a:r>
                  <a:rPr lang="en-US" sz="2400" dirty="0"/>
                  <a:t> { s?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</m:oMath>
                </a14:m>
                <a:r>
                  <a:rPr lang="en-US" sz="2400" dirty="0"/>
                  <a:t> c?}</a:t>
                </a:r>
              </a:p>
              <a:p>
                <a:r>
                  <a:rPr lang="en-US" sz="2400" dirty="0"/>
                  <a:t>seating’ =seating</a:t>
                </a: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578B8B0-0459-4219-BB50-3D406805B2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2950" y="2570480"/>
                <a:ext cx="4095993" cy="3416320"/>
              </a:xfrm>
              <a:prstGeom prst="rect">
                <a:avLst/>
              </a:prstGeom>
              <a:blipFill>
                <a:blip r:embed="rId4"/>
                <a:stretch>
                  <a:fillRect l="-2381" t="-1429" r="-1339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C656B31-F7D2-4DB3-8891-5E219332F98D}"/>
              </a:ext>
            </a:extLst>
          </p:cNvPr>
          <p:cNvSpPr txBox="1"/>
          <p:nvPr/>
        </p:nvSpPr>
        <p:spPr>
          <a:xfrm>
            <a:off x="6636531" y="6578263"/>
            <a:ext cx="30573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Response :: ok | error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702912B-AC4D-42BE-867D-573DD8A4BB3E}"/>
              </a:ext>
            </a:extLst>
          </p:cNvPr>
          <p:cNvCxnSpPr>
            <a:stCxn id="4" idx="1"/>
            <a:endCxn id="4" idx="1"/>
          </p:cNvCxnSpPr>
          <p:nvPr/>
        </p:nvCxnSpPr>
        <p:spPr bwMode="auto">
          <a:xfrm>
            <a:off x="762000" y="4278640"/>
            <a:ext cx="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307C731-E2B6-4936-8250-A7638CEFEF82}"/>
              </a:ext>
            </a:extLst>
          </p:cNvPr>
          <p:cNvCxnSpPr/>
          <p:nvPr/>
        </p:nvCxnSpPr>
        <p:spPr bwMode="auto">
          <a:xfrm>
            <a:off x="761999" y="4724400"/>
            <a:ext cx="426720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6CF3B6-8401-4530-98A2-52A6D87AB75B}"/>
              </a:ext>
            </a:extLst>
          </p:cNvPr>
          <p:cNvCxnSpPr/>
          <p:nvPr/>
        </p:nvCxnSpPr>
        <p:spPr bwMode="auto">
          <a:xfrm>
            <a:off x="609600" y="5186581"/>
            <a:ext cx="4419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A5D6304-34FA-4A76-849E-A578BD10A973}"/>
              </a:ext>
            </a:extLst>
          </p:cNvPr>
          <p:cNvCxnSpPr>
            <a:cxnSpLocks/>
          </p:cNvCxnSpPr>
          <p:nvPr/>
        </p:nvCxnSpPr>
        <p:spPr bwMode="auto">
          <a:xfrm>
            <a:off x="609600" y="3733800"/>
            <a:ext cx="0" cy="1371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2C71258-FA53-4B15-95A4-DA5E22374E28}"/>
              </a:ext>
            </a:extLst>
          </p:cNvPr>
          <p:cNvCxnSpPr/>
          <p:nvPr/>
        </p:nvCxnSpPr>
        <p:spPr bwMode="auto">
          <a:xfrm>
            <a:off x="609600" y="3657600"/>
            <a:ext cx="22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F771E06-FEC2-4FDC-819C-CD22D6932BEA}"/>
              </a:ext>
            </a:extLst>
          </p:cNvPr>
          <p:cNvCxnSpPr/>
          <p:nvPr/>
        </p:nvCxnSpPr>
        <p:spPr bwMode="auto">
          <a:xfrm>
            <a:off x="3117965" y="3657600"/>
            <a:ext cx="130163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D89C5C0-5D9E-4EAF-9F0E-5D85AB6AFCA6}"/>
              </a:ext>
            </a:extLst>
          </p:cNvPr>
          <p:cNvCxnSpPr/>
          <p:nvPr/>
        </p:nvCxnSpPr>
        <p:spPr bwMode="auto">
          <a:xfrm>
            <a:off x="7010400" y="2819400"/>
            <a:ext cx="1600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BCD77F8-EAA7-44DD-BC65-BFD1BA201CFF}"/>
              </a:ext>
            </a:extLst>
          </p:cNvPr>
          <p:cNvCxnSpPr/>
          <p:nvPr/>
        </p:nvCxnSpPr>
        <p:spPr bwMode="auto">
          <a:xfrm>
            <a:off x="5410200" y="2819400"/>
            <a:ext cx="1524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347AAD9-E977-4ADF-A458-C82C24828DFA}"/>
              </a:ext>
            </a:extLst>
          </p:cNvPr>
          <p:cNvCxnSpPr/>
          <p:nvPr/>
        </p:nvCxnSpPr>
        <p:spPr bwMode="auto">
          <a:xfrm>
            <a:off x="5334000" y="2819400"/>
            <a:ext cx="0" cy="236718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E51CB8C-51EC-4E4E-BA61-ABA4036ACF5D}"/>
              </a:ext>
            </a:extLst>
          </p:cNvPr>
          <p:cNvCxnSpPr/>
          <p:nvPr/>
        </p:nvCxnSpPr>
        <p:spPr bwMode="auto">
          <a:xfrm>
            <a:off x="5410200" y="5186581"/>
            <a:ext cx="35814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CA273EA-CDDD-48A0-AF06-2E9F08BA4DAA}"/>
              </a:ext>
            </a:extLst>
          </p:cNvPr>
          <p:cNvCxnSpPr/>
          <p:nvPr/>
        </p:nvCxnSpPr>
        <p:spPr bwMode="auto">
          <a:xfrm>
            <a:off x="5334000" y="4114800"/>
            <a:ext cx="39624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E409A80-3A1B-4528-B9D6-3DC0510E1DD5}"/>
              </a:ext>
            </a:extLst>
          </p:cNvPr>
          <p:cNvCxnSpPr/>
          <p:nvPr/>
        </p:nvCxnSpPr>
        <p:spPr bwMode="auto">
          <a:xfrm>
            <a:off x="609600" y="5867400"/>
            <a:ext cx="0" cy="10801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FB569FD-5E34-42E0-8C78-9692A4C3E457}"/>
              </a:ext>
            </a:extLst>
          </p:cNvPr>
          <p:cNvCxnSpPr/>
          <p:nvPr/>
        </p:nvCxnSpPr>
        <p:spPr bwMode="auto">
          <a:xfrm>
            <a:off x="609600" y="6947595"/>
            <a:ext cx="250836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7DB4096-3D85-4C93-8B3E-A3F48F3C9FFC}"/>
              </a:ext>
            </a:extLst>
          </p:cNvPr>
          <p:cNvCxnSpPr/>
          <p:nvPr/>
        </p:nvCxnSpPr>
        <p:spPr bwMode="auto">
          <a:xfrm>
            <a:off x="609600" y="6477000"/>
            <a:ext cx="250836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43C19B-7DE3-4421-85C7-3BF9DDE8304B}"/>
              </a:ext>
            </a:extLst>
          </p:cNvPr>
          <p:cNvCxnSpPr/>
          <p:nvPr/>
        </p:nvCxnSpPr>
        <p:spPr bwMode="auto">
          <a:xfrm>
            <a:off x="609600" y="5867400"/>
            <a:ext cx="228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1A3AC5C-99F0-4140-8868-C78C4FFAF205}"/>
              </a:ext>
            </a:extLst>
          </p:cNvPr>
          <p:cNvCxnSpPr/>
          <p:nvPr/>
        </p:nvCxnSpPr>
        <p:spPr bwMode="auto">
          <a:xfrm>
            <a:off x="2362200" y="5867400"/>
            <a:ext cx="75576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9C58258-B97A-4982-9D15-11C8333D46E5}"/>
              </a:ext>
            </a:extLst>
          </p:cNvPr>
          <p:cNvCxnSpPr/>
          <p:nvPr/>
        </p:nvCxnSpPr>
        <p:spPr bwMode="auto">
          <a:xfrm>
            <a:off x="3768782" y="5867400"/>
            <a:ext cx="0" cy="111097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EE2737E-45AB-421B-9828-6660ECE004A7}"/>
              </a:ext>
            </a:extLst>
          </p:cNvPr>
          <p:cNvCxnSpPr/>
          <p:nvPr/>
        </p:nvCxnSpPr>
        <p:spPr bwMode="auto">
          <a:xfrm>
            <a:off x="3768782" y="6978373"/>
            <a:ext cx="247961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7261AF5-C7CB-46B9-8121-0EC8E2A5F275}"/>
              </a:ext>
            </a:extLst>
          </p:cNvPr>
          <p:cNvCxnSpPr/>
          <p:nvPr/>
        </p:nvCxnSpPr>
        <p:spPr bwMode="auto">
          <a:xfrm>
            <a:off x="3768782" y="6578263"/>
            <a:ext cx="259260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730562D-5FEA-4D65-9E4F-33A1772ACA0E}"/>
              </a:ext>
            </a:extLst>
          </p:cNvPr>
          <p:cNvCxnSpPr/>
          <p:nvPr/>
        </p:nvCxnSpPr>
        <p:spPr bwMode="auto">
          <a:xfrm>
            <a:off x="3810000" y="5867400"/>
            <a:ext cx="19542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289FD53-54C4-44B0-AE44-68B119F2D98B}"/>
              </a:ext>
            </a:extLst>
          </p:cNvPr>
          <p:cNvCxnSpPr/>
          <p:nvPr/>
        </p:nvCxnSpPr>
        <p:spPr bwMode="auto">
          <a:xfrm>
            <a:off x="5334000" y="5867400"/>
            <a:ext cx="762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637471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BEAD1-D8C8-4280-A1A0-0C6E9E7CA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Completing specification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8BA55A-09F5-4B33-97E5-9F11B45F65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8600" y="1830901"/>
                <a:ext cx="10393680" cy="2910832"/>
              </a:xfrm>
            </p:spPr>
            <p:txBody>
              <a:bodyPr/>
              <a:lstStyle/>
              <a:p>
                <a:r>
                  <a:rPr lang="en-US" dirty="0"/>
                  <a:t>Lookup operation is not total</a:t>
                </a:r>
              </a:p>
              <a:p>
                <a:pPr marL="0" indent="0">
                  <a:buNone/>
                </a:pPr>
                <a:r>
                  <a:rPr lang="en-US" sz="2800" dirty="0" err="1"/>
                  <a:t>LookupT</a:t>
                </a:r>
                <a:r>
                  <a:rPr lang="en-US" sz="2800" dirty="0"/>
                  <a:t>=(Lookup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2800" dirty="0"/>
                  <a:t> Success)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</m:t>
                    </m:r>
                  </m:oMath>
                </a14:m>
                <a:r>
                  <a:rPr lang="en-US" sz="2800" dirty="0"/>
                  <a:t> (</a:t>
                </a:r>
                <a:r>
                  <a:rPr lang="en-US" sz="2800" dirty="0" err="1"/>
                  <a:t>NotInBooks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2800" dirty="0"/>
                  <a:t> Failure)</a:t>
                </a:r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  <a:p>
                <a:endParaRPr lang="en-US" sz="320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8BA55A-09F5-4B33-97E5-9F11B45F65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8600" y="1830901"/>
                <a:ext cx="10393680" cy="2910832"/>
              </a:xfrm>
              <a:blipFill>
                <a:blip r:embed="rId2"/>
                <a:stretch>
                  <a:fillRect l="-1232" t="-25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06203-08A0-4819-AFE5-43E666CD8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68</a:t>
            </a:fld>
            <a:endParaRPr lang="en-US" alt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CDF2CFD-29E5-4291-9E94-307CFC189AED}"/>
              </a:ext>
            </a:extLst>
          </p:cNvPr>
          <p:cNvGrpSpPr/>
          <p:nvPr/>
        </p:nvGrpSpPr>
        <p:grpSpPr>
          <a:xfrm>
            <a:off x="5334000" y="3352800"/>
            <a:ext cx="4495800" cy="3539430"/>
            <a:chOff x="1997765" y="3780425"/>
            <a:chExt cx="3733086" cy="2890274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4464C0AE-02C9-4696-A940-D88CD7DBA50B}"/>
                    </a:ext>
                  </a:extLst>
                </p:cNvPr>
                <p:cNvSpPr txBox="1"/>
                <p:nvPr/>
              </p:nvSpPr>
              <p:spPr>
                <a:xfrm>
                  <a:off x="2411896" y="3780425"/>
                  <a:ext cx="2129952" cy="28902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/>
                    <a:t>Lookup</a:t>
                  </a:r>
                </a:p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Ξ</m:t>
                      </m:r>
                      <m: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US" sz="2800" dirty="0" err="1"/>
                    <a:t>BoxOffice</a:t>
                  </a:r>
                  <a:endParaRPr lang="en-US" sz="2800" dirty="0"/>
                </a:p>
                <a:p>
                  <a:r>
                    <a:rPr lang="en-US" sz="2800" dirty="0"/>
                    <a:t>c!: Customer</a:t>
                  </a:r>
                </a:p>
                <a:p>
                  <a:r>
                    <a:rPr lang="en-US" sz="2800" dirty="0"/>
                    <a:t>s?: Seat</a:t>
                  </a:r>
                </a:p>
                <a:p>
                  <a:endParaRPr lang="en-US" sz="2800" dirty="0"/>
                </a:p>
                <a:p>
                  <a:r>
                    <a:rPr lang="en-US" sz="2800" dirty="0"/>
                    <a:t>c!=sold(s?)</a:t>
                  </a:r>
                </a:p>
                <a:p>
                  <a:r>
                    <a:rPr lang="en-US" sz="2800" dirty="0"/>
                    <a:t>s?</a:t>
                  </a:r>
                  <a14:m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</m:oMath>
                  </a14:m>
                  <a:r>
                    <a:rPr lang="en-US" sz="2800" dirty="0"/>
                    <a:t> dom sold</a:t>
                  </a:r>
                </a:p>
                <a:p>
                  <a:endParaRPr lang="en-US" sz="2800" dirty="0"/>
                </a:p>
              </p:txBody>
            </p:sp>
          </mc:Choice>
          <mc:Fallback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4464C0AE-02C9-4696-A940-D88CD7DBA50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11896" y="3780425"/>
                  <a:ext cx="2129952" cy="2890274"/>
                </a:xfrm>
                <a:prstGeom prst="rect">
                  <a:avLst/>
                </a:prstGeom>
                <a:blipFill>
                  <a:blip r:embed="rId3"/>
                  <a:stretch>
                    <a:fillRect l="-4988" t="-1721" r="-3088"/>
                  </a:stretch>
                </a:blipFill>
              </p:spPr>
              <p:txBody>
                <a:bodyPr/>
                <a:lstStyle/>
                <a:p>
                  <a:r>
                    <a:rPr lang="tr-TR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16716-BF24-4650-9100-CC148CAA292C}"/>
                </a:ext>
              </a:extLst>
            </p:cNvPr>
            <p:cNvCxnSpPr/>
            <p:nvPr/>
          </p:nvCxnSpPr>
          <p:spPr bwMode="auto">
            <a:xfrm>
              <a:off x="1997765" y="53340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D697A35-6B5C-4AE7-99A7-1A0D8BFCC0C6}"/>
                </a:ext>
              </a:extLst>
            </p:cNvPr>
            <p:cNvCxnSpPr/>
            <p:nvPr/>
          </p:nvCxnSpPr>
          <p:spPr bwMode="auto">
            <a:xfrm>
              <a:off x="2057400" y="4015409"/>
              <a:ext cx="2286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21AAA85-3CC9-4EDC-AEA5-E4E09C1A8F07}"/>
                </a:ext>
              </a:extLst>
            </p:cNvPr>
            <p:cNvCxnSpPr/>
            <p:nvPr/>
          </p:nvCxnSpPr>
          <p:spPr bwMode="auto">
            <a:xfrm>
              <a:off x="3505200" y="3962400"/>
              <a:ext cx="222565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59A60F0-A4FC-4A81-9E42-BA3653138712}"/>
                </a:ext>
              </a:extLst>
            </p:cNvPr>
            <p:cNvCxnSpPr/>
            <p:nvPr/>
          </p:nvCxnSpPr>
          <p:spPr bwMode="auto">
            <a:xfrm>
              <a:off x="1997765" y="6629400"/>
              <a:ext cx="350448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5D111BD-9A5F-4F37-A23A-3C8D073F04D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997765" y="4015409"/>
              <a:ext cx="0" cy="261399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FBA9DD6-305F-4408-968F-0621AE8A226E}"/>
              </a:ext>
            </a:extLst>
          </p:cNvPr>
          <p:cNvGrpSpPr/>
          <p:nvPr/>
        </p:nvGrpSpPr>
        <p:grpSpPr>
          <a:xfrm>
            <a:off x="1905000" y="2514600"/>
            <a:ext cx="152400" cy="76200"/>
            <a:chOff x="2895600" y="6553200"/>
            <a:chExt cx="152400" cy="7620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E816E08-E2F2-4032-9B7E-76BC4C8E7652}"/>
                </a:ext>
              </a:extLst>
            </p:cNvPr>
            <p:cNvCxnSpPr/>
            <p:nvPr/>
          </p:nvCxnSpPr>
          <p:spPr bwMode="auto">
            <a:xfrm flipH="1">
              <a:off x="28956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EA1B4D-F0CF-461B-A5D4-765B314347FC}"/>
                </a:ext>
              </a:extLst>
            </p:cNvPr>
            <p:cNvCxnSpPr/>
            <p:nvPr/>
          </p:nvCxnSpPr>
          <p:spPr bwMode="auto">
            <a:xfrm>
              <a:off x="29718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7123E0F-0A3D-4610-A44E-410325EB0286}"/>
                  </a:ext>
                </a:extLst>
              </p:cNvPr>
              <p:cNvSpPr txBox="1"/>
              <p:nvPr/>
            </p:nvSpPr>
            <p:spPr>
              <a:xfrm>
                <a:off x="502920" y="3572257"/>
                <a:ext cx="2696572" cy="18158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err="1"/>
                  <a:t>NotInBooks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Ξ</m:t>
                    </m:r>
                  </m:oMath>
                </a14:m>
                <a:r>
                  <a:rPr lang="en-US" sz="2800" dirty="0"/>
                  <a:t> BoxOffice</a:t>
                </a:r>
              </a:p>
              <a:p>
                <a:r>
                  <a:rPr lang="en-US" sz="2800" dirty="0"/>
                  <a:t>s?: Seat</a:t>
                </a:r>
              </a:p>
              <a:p>
                <a:r>
                  <a:rPr lang="en-US" sz="2800" dirty="0"/>
                  <a:t>s?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∉</m:t>
                    </m:r>
                  </m:oMath>
                </a14:m>
                <a:r>
                  <a:rPr lang="en-US" sz="2800" dirty="0"/>
                  <a:t> dom sold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7123E0F-0A3D-4610-A44E-410325EB02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920" y="3572257"/>
                <a:ext cx="2696572" cy="1815882"/>
              </a:xfrm>
              <a:prstGeom prst="rect">
                <a:avLst/>
              </a:prstGeom>
              <a:blipFill>
                <a:blip r:embed="rId4"/>
                <a:stretch>
                  <a:fillRect l="-4751" t="-3356" r="-3167" b="-80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B3235B2-18B8-4F76-988A-6962C90326A6}"/>
              </a:ext>
            </a:extLst>
          </p:cNvPr>
          <p:cNvCxnSpPr/>
          <p:nvPr/>
        </p:nvCxnSpPr>
        <p:spPr bwMode="auto">
          <a:xfrm>
            <a:off x="457200" y="3886200"/>
            <a:ext cx="0" cy="1447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B5BEAE8-D1D9-4981-813F-185086C83910}"/>
              </a:ext>
            </a:extLst>
          </p:cNvPr>
          <p:cNvCxnSpPr/>
          <p:nvPr/>
        </p:nvCxnSpPr>
        <p:spPr bwMode="auto">
          <a:xfrm>
            <a:off x="502920" y="4953000"/>
            <a:ext cx="2621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6BB43F9-923D-4B38-8A60-D1E2E16834B2}"/>
              </a:ext>
            </a:extLst>
          </p:cNvPr>
          <p:cNvCxnSpPr/>
          <p:nvPr/>
        </p:nvCxnSpPr>
        <p:spPr bwMode="auto">
          <a:xfrm>
            <a:off x="457200" y="5334000"/>
            <a:ext cx="3048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E94F089-C506-4431-99DB-1627F5AA5A64}"/>
              </a:ext>
            </a:extLst>
          </p:cNvPr>
          <p:cNvCxnSpPr/>
          <p:nvPr/>
        </p:nvCxnSpPr>
        <p:spPr bwMode="auto">
          <a:xfrm>
            <a:off x="2743200" y="3886200"/>
            <a:ext cx="762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D4B0E70-CA73-46C4-B35F-7414F9909A26}"/>
              </a:ext>
            </a:extLst>
          </p:cNvPr>
          <p:cNvCxnSpPr/>
          <p:nvPr/>
        </p:nvCxnSpPr>
        <p:spPr bwMode="auto">
          <a:xfrm>
            <a:off x="502920" y="3886200"/>
            <a:ext cx="1828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3346C1F-3BB5-4D7C-A251-C6D470E3366E}"/>
              </a:ext>
            </a:extLst>
          </p:cNvPr>
          <p:cNvSpPr txBox="1"/>
          <p:nvPr/>
        </p:nvSpPr>
        <p:spPr>
          <a:xfrm>
            <a:off x="914400" y="6553200"/>
            <a:ext cx="2704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Modular specification.</a:t>
            </a:r>
          </a:p>
          <a:p>
            <a:r>
              <a:rPr lang="en-US" dirty="0"/>
              <a:t>Reusable schemas.</a:t>
            </a:r>
          </a:p>
        </p:txBody>
      </p:sp>
    </p:spTree>
    <p:extLst>
      <p:ext uri="{BB962C8B-B14F-4D97-AF65-F5344CB8AC3E}">
        <p14:creationId xmlns:p14="http://schemas.microsoft.com/office/powerpoint/2010/main" val="63039686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A4A84-7F87-45CB-8CF5-276D0C4F1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43D9FD-E77D-4128-BC9A-EDF36342BF6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Return tickets</a:t>
                </a:r>
              </a:p>
              <a:p>
                <a:pPr marL="0" indent="0">
                  <a:buNone/>
                </a:pPr>
                <a:r>
                  <a:rPr lang="en-US" sz="3200" dirty="0" err="1"/>
                  <a:t>ReturnT</a:t>
                </a:r>
                <a:r>
                  <a:rPr lang="en-US" sz="3200" dirty="0"/>
                  <a:t>=(Return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3200" dirty="0"/>
                  <a:t> Success)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</m:t>
                    </m:r>
                  </m:oMath>
                </a14:m>
                <a:r>
                  <a:rPr lang="en-US" sz="3200" dirty="0"/>
                  <a:t>   </a:t>
                </a:r>
              </a:p>
              <a:p>
                <a:pPr marL="0" indent="0">
                  <a:buNone/>
                </a:pPr>
                <a:r>
                  <a:rPr lang="en-US" sz="3200" dirty="0"/>
                  <a:t>                      (</a:t>
                </a:r>
                <a:r>
                  <a:rPr lang="en-US" sz="3200" dirty="0" err="1"/>
                  <a:t>NotPossible</a:t>
                </a:r>
                <a:r>
                  <a:rPr lang="en-US" sz="3200" dirty="0"/>
                  <a:t>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3200" dirty="0"/>
                  <a:t> Failure)</a:t>
                </a:r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r>
                  <a:rPr lang="en-US" sz="3200" dirty="0"/>
                  <a:t>Exercise: define </a:t>
                </a:r>
                <a:r>
                  <a:rPr lang="en-US" sz="3200" dirty="0" err="1"/>
                  <a:t>NotPossible</a:t>
                </a:r>
                <a:endParaRPr lang="en-US" sz="3200" dirty="0"/>
              </a:p>
              <a:p>
                <a:pPr marL="0" indent="0">
                  <a:buNone/>
                </a:pPr>
                <a:r>
                  <a:rPr lang="en-US" sz="3200" dirty="0"/>
                  <a:t>Hint: {s? </a:t>
                </a:r>
                <a14:m>
                  <m:oMath xmlns:m="http://schemas.openxmlformats.org/officeDocument/2006/math">
                    <m:r>
                      <a:rPr lang="en-US" sz="3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</m:oMath>
                </a14:m>
                <a:r>
                  <a:rPr lang="en-US" sz="3200" dirty="0"/>
                  <a:t> c?}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∉</m:t>
                    </m:r>
                  </m:oMath>
                </a14:m>
                <a:r>
                  <a:rPr lang="en-US" sz="3200" dirty="0"/>
                  <a:t> sold    then it is not possible to return a ticket.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43D9FD-E77D-4128-BC9A-EDF36342BF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751" t="-15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32CA8C-1281-4538-979A-AA9634436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1789D-1EAD-4F9E-93BB-4FEBA7726032}" type="slidenum">
              <a:rPr lang="en-US" altLang="en-US" smtClean="0"/>
              <a:pPr/>
              <a:t>69</a:t>
            </a:fld>
            <a:endParaRPr lang="en-US" alt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25B9FE3-0536-4695-A721-29A8E40E2511}"/>
              </a:ext>
            </a:extLst>
          </p:cNvPr>
          <p:cNvGrpSpPr/>
          <p:nvPr/>
        </p:nvGrpSpPr>
        <p:grpSpPr>
          <a:xfrm>
            <a:off x="2286000" y="2514600"/>
            <a:ext cx="152400" cy="76200"/>
            <a:chOff x="2895600" y="6553200"/>
            <a:chExt cx="152400" cy="762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F8AA5ED-33B9-4688-A69D-F9FEDEFE04C0}"/>
                </a:ext>
              </a:extLst>
            </p:cNvPr>
            <p:cNvCxnSpPr/>
            <p:nvPr/>
          </p:nvCxnSpPr>
          <p:spPr bwMode="auto">
            <a:xfrm flipH="1">
              <a:off x="28956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3C121AC-78C8-434A-B05F-2F032308C1ED}"/>
                </a:ext>
              </a:extLst>
            </p:cNvPr>
            <p:cNvCxnSpPr/>
            <p:nvPr/>
          </p:nvCxnSpPr>
          <p:spPr bwMode="auto">
            <a:xfrm>
              <a:off x="29718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86452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3902" y="1883475"/>
            <a:ext cx="8051800" cy="48050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974725" indent="-635">
              <a:lnSpc>
                <a:spcPct val="140200"/>
              </a:lnSpc>
              <a:spcBef>
                <a:spcPts val="95"/>
              </a:spcBef>
            </a:pPr>
            <a:r>
              <a:rPr sz="2800" spc="-5" dirty="0">
                <a:solidFill>
                  <a:srgbClr val="FF0000"/>
                </a:solidFill>
                <a:latin typeface="Verdana"/>
                <a:cs typeface="Verdana"/>
              </a:rPr>
              <a:t>Set</a:t>
            </a:r>
            <a:r>
              <a:rPr sz="2800" spc="-5" dirty="0">
                <a:latin typeface="Verdana"/>
                <a:cs typeface="Verdana"/>
              </a:rPr>
              <a:t>: </a:t>
            </a:r>
            <a:r>
              <a:rPr sz="2800" dirty="0">
                <a:latin typeface="Verdana"/>
                <a:cs typeface="Verdana"/>
              </a:rPr>
              <a:t>a </a:t>
            </a:r>
            <a:r>
              <a:rPr sz="2800" u="heavy" spc="-5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</a:rPr>
              <a:t>well-defined collection</a:t>
            </a:r>
            <a:r>
              <a:rPr sz="2800" spc="-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of values.  </a:t>
            </a:r>
            <a:r>
              <a:rPr sz="2800" spc="-5" dirty="0">
                <a:latin typeface="Verdana"/>
                <a:cs typeface="Verdana"/>
              </a:rPr>
              <a:t>The </a:t>
            </a:r>
            <a:r>
              <a:rPr sz="2800" dirty="0">
                <a:latin typeface="Verdana"/>
                <a:cs typeface="Verdana"/>
              </a:rPr>
              <a:t>members </a:t>
            </a:r>
            <a:r>
              <a:rPr sz="2800" spc="-5" dirty="0">
                <a:latin typeface="Verdana"/>
                <a:cs typeface="Verdana"/>
              </a:rPr>
              <a:t>of </a:t>
            </a:r>
            <a:r>
              <a:rPr sz="2800" dirty="0">
                <a:latin typeface="Verdana"/>
                <a:cs typeface="Verdana"/>
              </a:rPr>
              <a:t>a</a:t>
            </a:r>
            <a:r>
              <a:rPr sz="2800" spc="15" dirty="0">
                <a:latin typeface="Verdana"/>
                <a:cs typeface="Verdana"/>
              </a:rPr>
              <a:t> </a:t>
            </a:r>
            <a:r>
              <a:rPr sz="2800" spc="-5" dirty="0">
                <a:latin typeface="Verdana"/>
                <a:cs typeface="Verdana"/>
              </a:rPr>
              <a:t>set</a:t>
            </a:r>
            <a:endParaRPr sz="2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34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Distinct</a:t>
            </a:r>
            <a:r>
              <a:rPr sz="2800" spc="-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values</a:t>
            </a:r>
            <a:endParaRPr sz="28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33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Not considered to be any particular</a:t>
            </a:r>
            <a:r>
              <a:rPr sz="2800" spc="-4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order</a:t>
            </a:r>
            <a:endParaRPr sz="2800">
              <a:latin typeface="Verdana"/>
              <a:cs typeface="Verdana"/>
            </a:endParaRPr>
          </a:p>
          <a:p>
            <a:pPr marL="355600" marR="535940" indent="-342900">
              <a:lnSpc>
                <a:spcPts val="3020"/>
              </a:lnSpc>
              <a:spcBef>
                <a:spcPts val="72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In </a:t>
            </a:r>
            <a:r>
              <a:rPr sz="2800" spc="-5" dirty="0">
                <a:latin typeface="Verdana"/>
                <a:cs typeface="Verdana"/>
              </a:rPr>
              <a:t>informal </a:t>
            </a:r>
            <a:r>
              <a:rPr sz="2800" dirty="0">
                <a:latin typeface="Verdana"/>
                <a:cs typeface="Verdana"/>
              </a:rPr>
              <a:t>requirements </a:t>
            </a:r>
            <a:r>
              <a:rPr sz="2800" spc="-5" dirty="0">
                <a:latin typeface="Verdana"/>
                <a:cs typeface="Verdana"/>
              </a:rPr>
              <a:t>descriptions,  </a:t>
            </a:r>
            <a:r>
              <a:rPr sz="2800" dirty="0">
                <a:latin typeface="Verdana"/>
                <a:cs typeface="Verdana"/>
              </a:rPr>
              <a:t>noun phrases that hint at sets are often  found:</a:t>
            </a:r>
            <a:endParaRPr sz="28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15"/>
              </a:spcBef>
              <a:buClr>
                <a:srgbClr val="65659A"/>
              </a:buClr>
              <a:buSzPct val="77272"/>
              <a:buFont typeface="Wingdings"/>
              <a:buChar char=""/>
              <a:tabLst>
                <a:tab pos="755650" algn="l"/>
              </a:tabLst>
            </a:pPr>
            <a:r>
              <a:rPr sz="2200" spc="-5" dirty="0">
                <a:latin typeface="Verdana"/>
                <a:cs typeface="Verdana"/>
              </a:rPr>
              <a:t>The books still on the library</a:t>
            </a:r>
            <a:r>
              <a:rPr sz="2200" spc="-15" dirty="0">
                <a:latin typeface="Verdana"/>
                <a:cs typeface="Verdana"/>
              </a:rPr>
              <a:t> </a:t>
            </a:r>
            <a:r>
              <a:rPr sz="2200" spc="-5" dirty="0">
                <a:latin typeface="Verdana"/>
                <a:cs typeface="Verdana"/>
              </a:rPr>
              <a:t>shelves.</a:t>
            </a:r>
            <a:endParaRPr sz="22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60"/>
              </a:spcBef>
              <a:buClr>
                <a:srgbClr val="65659A"/>
              </a:buClr>
              <a:buSzPct val="77272"/>
              <a:buFont typeface="Wingdings"/>
              <a:buChar char=""/>
              <a:tabLst>
                <a:tab pos="755650" algn="l"/>
              </a:tabLst>
            </a:pPr>
            <a:r>
              <a:rPr sz="2200" spc="-5" dirty="0">
                <a:latin typeface="Verdana"/>
                <a:cs typeface="Verdana"/>
              </a:rPr>
              <a:t>The books currently overdue </a:t>
            </a:r>
            <a:r>
              <a:rPr sz="2200" dirty="0">
                <a:latin typeface="Verdana"/>
                <a:cs typeface="Verdana"/>
              </a:rPr>
              <a:t>from </a:t>
            </a:r>
            <a:r>
              <a:rPr sz="2200" spc="-5" dirty="0">
                <a:latin typeface="Verdana"/>
                <a:cs typeface="Verdana"/>
              </a:rPr>
              <a:t>the</a:t>
            </a:r>
            <a:r>
              <a:rPr sz="2200" spc="-15" dirty="0">
                <a:latin typeface="Verdana"/>
                <a:cs typeface="Verdana"/>
              </a:rPr>
              <a:t> </a:t>
            </a:r>
            <a:r>
              <a:rPr sz="2200" spc="-5" dirty="0">
                <a:latin typeface="Verdana"/>
                <a:cs typeface="Verdana"/>
              </a:rPr>
              <a:t>library.</a:t>
            </a:r>
            <a:endParaRPr sz="2200">
              <a:latin typeface="Verdana"/>
              <a:cs typeface="Verdana"/>
            </a:endParaRPr>
          </a:p>
          <a:p>
            <a:pPr marL="755650" marR="5080" lvl="1" indent="-285750">
              <a:lnSpc>
                <a:spcPts val="2380"/>
              </a:lnSpc>
              <a:spcBef>
                <a:spcPts val="555"/>
              </a:spcBef>
              <a:buClr>
                <a:srgbClr val="65659A"/>
              </a:buClr>
              <a:buSzPct val="77272"/>
              <a:buFont typeface="Wingdings"/>
              <a:buChar char=""/>
              <a:tabLst>
                <a:tab pos="755650" algn="l"/>
              </a:tabLst>
            </a:pPr>
            <a:r>
              <a:rPr sz="2200" spc="-5" dirty="0">
                <a:latin typeface="Verdana"/>
                <a:cs typeface="Verdana"/>
              </a:rPr>
              <a:t>The </a:t>
            </a:r>
            <a:r>
              <a:rPr sz="2200" dirty="0">
                <a:latin typeface="Verdana"/>
                <a:cs typeface="Verdana"/>
              </a:rPr>
              <a:t>full-time academic </a:t>
            </a:r>
            <a:r>
              <a:rPr sz="2200" spc="-5" dirty="0">
                <a:latin typeface="Verdana"/>
                <a:cs typeface="Verdana"/>
              </a:rPr>
              <a:t>staff in Information systems  department.</a:t>
            </a:r>
            <a:endParaRPr sz="22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91122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-85" dirty="0">
                <a:latin typeface="Gill Sans MT"/>
                <a:cs typeface="Gill Sans MT"/>
              </a:rPr>
              <a:t>Sets</a:t>
            </a:r>
            <a:endParaRPr sz="44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863773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2">
            <a:extLst>
              <a:ext uri="{FF2B5EF4-FFF2-40B4-BE49-F238E27FC236}">
                <a16:creationId xmlns:a16="http://schemas.microsoft.com/office/drawing/2014/main" id="{C03248CB-1CF0-428C-8C9A-E117AE7B05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Sequence -example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6350E4-0C22-402C-9A2E-C77BD288D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874520"/>
            <a:ext cx="9387840" cy="4983798"/>
          </a:xfrm>
        </p:spPr>
        <p:txBody>
          <a:bodyPr/>
          <a:lstStyle/>
          <a:p>
            <a:pPr>
              <a:defRPr/>
            </a:pPr>
            <a:r>
              <a:rPr lang="en-US" dirty="0"/>
              <a:t>Line in front of a vending machine</a:t>
            </a:r>
          </a:p>
          <a:p>
            <a:pPr marL="0" indent="0">
              <a:buNone/>
              <a:defRPr/>
            </a:pPr>
            <a:r>
              <a:rPr lang="en-US" dirty="0"/>
              <a:t>Position     Person</a:t>
            </a:r>
          </a:p>
          <a:p>
            <a:pPr marL="0" indent="0">
              <a:buNone/>
              <a:defRPr/>
            </a:pPr>
            <a:r>
              <a:rPr lang="en-US" dirty="0"/>
              <a:t>    1  		Peter</a:t>
            </a:r>
          </a:p>
          <a:p>
            <a:pPr marL="0" indent="0">
              <a:buNone/>
              <a:defRPr/>
            </a:pPr>
            <a:r>
              <a:rPr lang="en-US" dirty="0"/>
              <a:t>    2  		Helen</a:t>
            </a:r>
          </a:p>
          <a:p>
            <a:pPr marL="0" indent="0">
              <a:buNone/>
              <a:defRPr/>
            </a:pPr>
            <a:r>
              <a:rPr lang="en-US" dirty="0"/>
              <a:t>    3  		Tom</a:t>
            </a:r>
          </a:p>
          <a:p>
            <a:pPr marL="0" indent="0">
              <a:buNone/>
              <a:defRPr/>
            </a:pPr>
            <a:endParaRPr lang="en-US" dirty="0"/>
          </a:p>
          <a:p>
            <a:pPr marL="0" indent="0">
              <a:buNone/>
              <a:defRPr/>
            </a:pPr>
            <a:r>
              <a:rPr lang="en-US" dirty="0" err="1"/>
              <a:t>VMLine</a:t>
            </a:r>
            <a:r>
              <a:rPr lang="en-US" dirty="0"/>
              <a:t> : seq Person</a:t>
            </a:r>
          </a:p>
          <a:p>
            <a:pPr marL="0" indent="0">
              <a:buNone/>
              <a:defRPr/>
            </a:pPr>
            <a:r>
              <a:rPr lang="en-US" b="1" dirty="0" err="1"/>
              <a:t>VMLine</a:t>
            </a:r>
            <a:r>
              <a:rPr lang="en-US" b="1" dirty="0"/>
              <a:t> =&lt;</a:t>
            </a:r>
            <a:r>
              <a:rPr lang="en-US" b="1" dirty="0" err="1"/>
              <a:t>Peter,Helen</a:t>
            </a:r>
            <a:r>
              <a:rPr lang="en-US" b="1" dirty="0"/>
              <a:t>, Tom&gt;</a:t>
            </a:r>
          </a:p>
          <a:p>
            <a:pPr marL="0" indent="0">
              <a:buNone/>
              <a:defRPr/>
            </a:pPr>
            <a:r>
              <a:rPr lang="en-US" dirty="0" err="1"/>
              <a:t>VMLine</a:t>
            </a:r>
            <a:r>
              <a:rPr lang="en-US" dirty="0"/>
              <a:t> = { 1     Peter, 2     Helen, 3    Tom}</a:t>
            </a:r>
          </a:p>
          <a:p>
            <a:pPr marL="0" indent="0">
              <a:buNone/>
              <a:defRPr/>
            </a:pPr>
            <a:endParaRPr lang="en-US" dirty="0"/>
          </a:p>
          <a:p>
            <a:pPr marL="0" indent="0">
              <a:buNone/>
              <a:defRPr/>
            </a:pPr>
            <a:endParaRPr lang="en-US" dirty="0"/>
          </a:p>
        </p:txBody>
      </p:sp>
      <p:sp>
        <p:nvSpPr>
          <p:cNvPr id="72708" name="Slide Number Placeholder 1">
            <a:extLst>
              <a:ext uri="{FF2B5EF4-FFF2-40B4-BE49-F238E27FC236}">
                <a16:creationId xmlns:a16="http://schemas.microsoft.com/office/drawing/2014/main" id="{B2A6546B-C3C1-4F78-8637-A4593B65D31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defTabSz="1005840" fontAlgn="base">
              <a:spcBef>
                <a:spcPct val="0"/>
              </a:spcBef>
              <a:spcAft>
                <a:spcPct val="0"/>
              </a:spcAft>
            </a:pPr>
            <a:fld id="{72A31CB5-FCB1-4A75-8DCE-0755A18A69ED}" type="slidenum">
              <a:rPr lang="en-US" altLang="en-US">
                <a:solidFill>
                  <a:srgbClr val="000000"/>
                </a:solidFill>
              </a:rPr>
              <a:pPr defTabSz="1005840" fontAlgn="base">
                <a:spcBef>
                  <a:spcPct val="0"/>
                </a:spcBef>
                <a:spcAft>
                  <a:spcPct val="0"/>
                </a:spcAft>
              </a:pPr>
              <a:t>71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72709" name="Picture 5">
            <a:extLst>
              <a:ext uri="{FF2B5EF4-FFF2-40B4-BE49-F238E27FC236}">
                <a16:creationId xmlns:a16="http://schemas.microsoft.com/office/drawing/2014/main" id="{C32138E0-F160-43C0-A786-01873D453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r="24138"/>
          <a:stretch>
            <a:fillRect/>
          </a:stretch>
        </p:blipFill>
        <p:spPr bwMode="auto">
          <a:xfrm>
            <a:off x="3185160" y="6568440"/>
            <a:ext cx="670560" cy="357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2710" name="Picture 6">
            <a:extLst>
              <a:ext uri="{FF2B5EF4-FFF2-40B4-BE49-F238E27FC236}">
                <a16:creationId xmlns:a16="http://schemas.microsoft.com/office/drawing/2014/main" id="{30EDEE9B-1B0A-4E69-90F2-305030273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r="24138"/>
          <a:stretch>
            <a:fillRect/>
          </a:stretch>
        </p:blipFill>
        <p:spPr bwMode="auto">
          <a:xfrm>
            <a:off x="7797007" y="6564947"/>
            <a:ext cx="670560" cy="357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2711" name="Picture 7">
            <a:extLst>
              <a:ext uri="{FF2B5EF4-FFF2-40B4-BE49-F238E27FC236}">
                <a16:creationId xmlns:a16="http://schemas.microsoft.com/office/drawing/2014/main" id="{16633C03-63BD-40C5-AFD2-DDFC34175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r="24138"/>
          <a:stretch>
            <a:fillRect/>
          </a:stretch>
        </p:blipFill>
        <p:spPr bwMode="auto">
          <a:xfrm>
            <a:off x="5490210" y="6564947"/>
            <a:ext cx="670560" cy="357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-35" dirty="0">
                <a:latin typeface="Gill Sans MT"/>
                <a:cs typeface="Gill Sans MT"/>
              </a:rPr>
              <a:t>Sequence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81562C-EBFE-43BF-B219-EA6F29FF6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o"/>
            </a:pPr>
            <a:r>
              <a:rPr lang="en-US" sz="3200" dirty="0">
                <a:cs typeface="Verdana"/>
              </a:rPr>
              <a:t>A </a:t>
            </a:r>
            <a:r>
              <a:rPr lang="en-US" sz="3200" spc="-5" dirty="0">
                <a:cs typeface="Verdana"/>
              </a:rPr>
              <a:t>sequence is </a:t>
            </a:r>
            <a:r>
              <a:rPr lang="en-US" sz="3200" dirty="0">
                <a:cs typeface="Verdana"/>
              </a:rPr>
              <a:t>modeled as a finite </a:t>
            </a:r>
            <a:r>
              <a:rPr lang="en-US" sz="3200" spc="-5" dirty="0">
                <a:cs typeface="Verdana"/>
              </a:rPr>
              <a:t>partial  </a:t>
            </a:r>
            <a:r>
              <a:rPr lang="en-US" sz="3200" dirty="0">
                <a:cs typeface="Verdana"/>
              </a:rPr>
              <a:t>function from natural numbers to a set X  as</a:t>
            </a:r>
            <a:r>
              <a:rPr lang="en-US" sz="3200" spc="-5" dirty="0">
                <a:cs typeface="Verdana"/>
              </a:rPr>
              <a:t> </a:t>
            </a:r>
            <a:r>
              <a:rPr lang="en-US" sz="3200" dirty="0">
                <a:cs typeface="Verdana"/>
              </a:rPr>
              <a:t>follows:</a:t>
            </a:r>
          </a:p>
          <a:p>
            <a:pPr>
              <a:buFont typeface="Wingdings" panose="05000000000000000000" pitchFamily="2" charset="2"/>
              <a:buChar char="o"/>
            </a:pPr>
            <a:endParaRPr lang="en-US" sz="3200" dirty="0">
              <a:cs typeface="Verdana"/>
            </a:endParaRPr>
          </a:p>
          <a:p>
            <a:pPr>
              <a:buFont typeface="Wingdings" panose="05000000000000000000" pitchFamily="2" charset="2"/>
              <a:buChar char="o"/>
            </a:pPr>
            <a:endParaRPr lang="en-US" sz="3200" spc="-5" dirty="0">
              <a:cs typeface="Verdana"/>
            </a:endParaRPr>
          </a:p>
          <a:p>
            <a:pPr marL="0" indent="0">
              <a:buNone/>
            </a:pPr>
            <a:r>
              <a:rPr lang="en-US" sz="3200" spc="-5" dirty="0">
                <a:cs typeface="Verdana"/>
              </a:rPr>
              <a:t>   where </a:t>
            </a:r>
            <a:r>
              <a:rPr lang="en-US" sz="3200" dirty="0">
                <a:cs typeface="Verdana"/>
              </a:rPr>
              <a:t>n </a:t>
            </a:r>
            <a:r>
              <a:rPr lang="en-US" sz="3200" spc="-5" dirty="0">
                <a:cs typeface="Verdana"/>
              </a:rPr>
              <a:t>is the length </a:t>
            </a:r>
            <a:r>
              <a:rPr lang="en-US" sz="3200" dirty="0">
                <a:cs typeface="Verdana"/>
              </a:rPr>
              <a:t>of </a:t>
            </a:r>
            <a:r>
              <a:rPr lang="en-US" sz="3200" spc="-5" dirty="0">
                <a:cs typeface="Verdana"/>
              </a:rPr>
              <a:t>the</a:t>
            </a:r>
            <a:r>
              <a:rPr lang="en-US" sz="3200" spc="-40" dirty="0">
                <a:cs typeface="Verdana"/>
              </a:rPr>
              <a:t> </a:t>
            </a:r>
            <a:r>
              <a:rPr lang="en-US" sz="3200" spc="-5" dirty="0">
                <a:cs typeface="Verdana"/>
              </a:rPr>
              <a:t>sequence</a:t>
            </a:r>
          </a:p>
          <a:p>
            <a:endParaRPr lang="en-US" sz="3200" spc="-5" dirty="0">
              <a:cs typeface="Verdana"/>
            </a:endParaRPr>
          </a:p>
          <a:p>
            <a:r>
              <a:rPr lang="en-US" altLang="en-US" sz="3200" dirty="0"/>
              <a:t>Declaring a variable of type sequence</a:t>
            </a:r>
          </a:p>
          <a:p>
            <a:pPr marL="0" indent="0">
              <a:buNone/>
            </a:pPr>
            <a:r>
              <a:rPr lang="en-US" altLang="en-US" sz="3200" dirty="0"/>
              <a:t>    line: seq Person</a:t>
            </a:r>
          </a:p>
          <a:p>
            <a:r>
              <a:rPr lang="en-US" sz="3200" spc="-5" dirty="0">
                <a:cs typeface="Verdana"/>
              </a:rPr>
              <a:t>Given </a:t>
            </a:r>
            <a:r>
              <a:rPr lang="en-US" sz="3200" spc="-5" dirty="0" err="1">
                <a:cs typeface="Verdana"/>
              </a:rPr>
              <a:t>x,y:A</a:t>
            </a:r>
            <a:r>
              <a:rPr lang="en-US" sz="3200" spc="-5" dirty="0">
                <a:cs typeface="Verdana"/>
              </a:rPr>
              <a:t>  , &lt;</a:t>
            </a:r>
            <a:r>
              <a:rPr lang="en-US" sz="3200" spc="-5" dirty="0" err="1">
                <a:cs typeface="Verdana"/>
              </a:rPr>
              <a:t>x,y</a:t>
            </a:r>
            <a:r>
              <a:rPr lang="en-US" sz="3200" spc="-5" dirty="0">
                <a:cs typeface="Verdana"/>
              </a:rPr>
              <a:t>&gt; is a sequence   </a:t>
            </a:r>
            <a:endParaRPr lang="en-US" sz="3200" dirty="0">
              <a:cs typeface="Verdana"/>
            </a:endParaRPr>
          </a:p>
          <a:p>
            <a:pPr>
              <a:buFont typeface="Wingdings" panose="05000000000000000000" pitchFamily="2" charset="2"/>
              <a:buChar char="o"/>
            </a:pPr>
            <a:endParaRPr lang="en-US" sz="3200" dirty="0">
              <a:cs typeface="Verdana"/>
            </a:endParaRPr>
          </a:p>
          <a:p>
            <a:endParaRPr lang="en-US" dirty="0"/>
          </a:p>
        </p:txBody>
      </p:sp>
      <p:sp>
        <p:nvSpPr>
          <p:cNvPr id="5" name="object 5"/>
          <p:cNvSpPr/>
          <p:nvPr/>
        </p:nvSpPr>
        <p:spPr>
          <a:xfrm>
            <a:off x="1376849" y="3701796"/>
            <a:ext cx="7767150" cy="5684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itle 1">
            <a:extLst>
              <a:ext uri="{FF2B5EF4-FFF2-40B4-BE49-F238E27FC236}">
                <a16:creationId xmlns:a16="http://schemas.microsoft.com/office/drawing/2014/main" id="{E6DF4165-E9DF-4C81-9DD4-85C6F5CD15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Sequence operations</a:t>
            </a:r>
          </a:p>
        </p:txBody>
      </p:sp>
      <p:sp>
        <p:nvSpPr>
          <p:cNvPr id="73731" name="Content Placeholder 2">
            <a:extLst>
              <a:ext uri="{FF2B5EF4-FFF2-40B4-BE49-F238E27FC236}">
                <a16:creationId xmlns:a16="http://schemas.microsoft.com/office/drawing/2014/main" id="{37FB231D-7D8B-4858-B9EF-F68B0F507D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Concatenation of sequences</a:t>
            </a:r>
          </a:p>
          <a:p>
            <a:pPr marL="0" indent="0">
              <a:buNone/>
            </a:pPr>
            <a:r>
              <a:rPr lang="en-US" altLang="en-US" dirty="0"/>
              <a:t>If </a:t>
            </a:r>
            <a:r>
              <a:rPr lang="en-US" altLang="en-US" i="1" dirty="0"/>
              <a:t>s and t are sequences, we write       to denote the concatenation of s and t. </a:t>
            </a:r>
          </a:p>
          <a:p>
            <a:r>
              <a:rPr lang="en-US" altLang="en-US" i="1" dirty="0"/>
              <a:t>For example:</a:t>
            </a:r>
          </a:p>
          <a:p>
            <a:endParaRPr lang="en-US" altLang="en-US" i="1" dirty="0"/>
          </a:p>
          <a:p>
            <a:endParaRPr lang="en-US" altLang="en-US" i="1" dirty="0"/>
          </a:p>
          <a:p>
            <a:r>
              <a:rPr lang="en-US" altLang="en-US" dirty="0"/>
              <a:t>#: Number of elements of a sequence</a:t>
            </a:r>
          </a:p>
          <a:p>
            <a:pPr marL="0" indent="0">
              <a:buNone/>
            </a:pPr>
            <a:r>
              <a:rPr lang="en-US" altLang="en-US" dirty="0"/>
              <a:t>e.g. #&lt;</a:t>
            </a:r>
            <a:r>
              <a:rPr lang="en-US" altLang="en-US" dirty="0" err="1"/>
              <a:t>a,b,c</a:t>
            </a:r>
            <a:r>
              <a:rPr lang="en-US" altLang="en-US" dirty="0"/>
              <a:t>&gt; = 3</a:t>
            </a:r>
          </a:p>
          <a:p>
            <a:r>
              <a:rPr lang="en-US" sz="2800" spc="-5" dirty="0">
                <a:cs typeface="Verdana"/>
              </a:rPr>
              <a:t>&lt;&gt; is an empty sequence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</p:txBody>
      </p:sp>
      <p:pic>
        <p:nvPicPr>
          <p:cNvPr id="73732" name="Picture 3">
            <a:extLst>
              <a:ext uri="{FF2B5EF4-FFF2-40B4-BE49-F238E27FC236}">
                <a16:creationId xmlns:a16="http://schemas.microsoft.com/office/drawing/2014/main" id="{20AE0534-B0A2-4AB3-B85A-0FF6CDFBB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2438400"/>
            <a:ext cx="838200" cy="502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3733" name="Picture 4">
            <a:extLst>
              <a:ext uri="{FF2B5EF4-FFF2-40B4-BE49-F238E27FC236}">
                <a16:creationId xmlns:a16="http://schemas.microsoft.com/office/drawing/2014/main" id="{86CCFD09-EE0F-495A-9D36-29C3EBE22A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886200"/>
            <a:ext cx="5498942" cy="754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734" name="Slide Number Placeholder 5">
            <a:extLst>
              <a:ext uri="{FF2B5EF4-FFF2-40B4-BE49-F238E27FC236}">
                <a16:creationId xmlns:a16="http://schemas.microsoft.com/office/drawing/2014/main" id="{6D5E84A0-F273-4C60-9712-5493C9F85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p"/>
              <a:defRPr sz="308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p"/>
              <a:defRPr sz="2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spcBef>
                <a:spcPct val="20000"/>
              </a:spcBef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defTabSz="100584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0597F0B1-6390-4685-BCE2-08E3D5A4CA2C}" type="slidenum">
              <a:rPr lang="en-US" altLang="en-US" sz="1100">
                <a:solidFill>
                  <a:srgbClr val="000000"/>
                </a:solidFill>
              </a:rPr>
              <a:pPr defTabSz="1005840"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73</a:t>
            </a:fld>
            <a:endParaRPr lang="en-US" altLang="en-US" sz="1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>
            <a:extLst>
              <a:ext uri="{FF2B5EF4-FFF2-40B4-BE49-F238E27FC236}">
                <a16:creationId xmlns:a16="http://schemas.microsoft.com/office/drawing/2014/main" id="{F6BBF5EB-7348-410B-91CE-F51F6AD767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Head and tail operators</a:t>
            </a:r>
          </a:p>
        </p:txBody>
      </p:sp>
      <p:sp>
        <p:nvSpPr>
          <p:cNvPr id="76803" name="Content Placeholder 2">
            <a:extLst>
              <a:ext uri="{FF2B5EF4-FFF2-40B4-BE49-F238E27FC236}">
                <a16:creationId xmlns:a16="http://schemas.microsoft.com/office/drawing/2014/main" id="{D8ECD0A8-90C9-46E5-BD9E-98BF64C3F5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We may need to refer to the first element of a sequence, or to the part of the sequence that follows the first element.</a:t>
            </a:r>
          </a:p>
          <a:p>
            <a:r>
              <a:rPr lang="en-US" altLang="en-US"/>
              <a:t>These are called the head and tail, respectively. </a:t>
            </a:r>
          </a:p>
          <a:p>
            <a:r>
              <a:rPr lang="en-US" altLang="en-US"/>
              <a:t>For example:</a:t>
            </a:r>
          </a:p>
        </p:txBody>
      </p:sp>
      <p:pic>
        <p:nvPicPr>
          <p:cNvPr id="76804" name="Picture 3">
            <a:extLst>
              <a:ext uri="{FF2B5EF4-FFF2-40B4-BE49-F238E27FC236}">
                <a16:creationId xmlns:a16="http://schemas.microsoft.com/office/drawing/2014/main" id="{6EC202AD-7218-41BD-9E3B-1CC83BD38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1" y="5059680"/>
            <a:ext cx="4482624" cy="1173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6805" name="Picture 4">
            <a:extLst>
              <a:ext uri="{FF2B5EF4-FFF2-40B4-BE49-F238E27FC236}">
                <a16:creationId xmlns:a16="http://schemas.microsoft.com/office/drawing/2014/main" id="{8E60202E-6ED7-4CDA-AB25-0EEF9F0D46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521" y="6400800"/>
            <a:ext cx="3483769" cy="67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6" name="Slide Number Placeholder 5">
            <a:extLst>
              <a:ext uri="{FF2B5EF4-FFF2-40B4-BE49-F238E27FC236}">
                <a16:creationId xmlns:a16="http://schemas.microsoft.com/office/drawing/2014/main" id="{42FEF258-E15C-476B-AB7D-C5A140291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p"/>
              <a:defRPr sz="308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817245" indent="-314325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 sz="264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257300" indent="-25146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p"/>
              <a:defRPr sz="2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760220" indent="-25146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263140" indent="-251460">
              <a:spcBef>
                <a:spcPct val="20000"/>
              </a:spcBef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766060" indent="-25146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268980" indent="-25146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771900" indent="-25146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4274820" indent="-25146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defTabSz="100584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45034931-3D31-42FA-B7FD-36EB7EA499BA}" type="slidenum">
              <a:rPr lang="en-US" altLang="en-US" sz="1100">
                <a:solidFill>
                  <a:srgbClr val="000000"/>
                </a:solidFill>
              </a:rPr>
              <a:pPr defTabSz="1005840"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74</a:t>
            </a:fld>
            <a:endParaRPr lang="en-US" altLang="en-US" sz="1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E0006-F768-48B5-91CF-1829E8DC3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schema with sequence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B8FEA1-4AB6-456C-B1AC-A5DE8D7A0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D915F5-9796-4862-A856-822A5D22353A}" type="slidenum">
              <a:rPr lang="en-US" altLang="en-US" smtClean="0"/>
              <a:pPr>
                <a:defRPr/>
              </a:pPr>
              <a:t>75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0CD018-93FB-4B9C-804C-F30C4C28371E}"/>
              </a:ext>
            </a:extLst>
          </p:cNvPr>
          <p:cNvSpPr txBox="1"/>
          <p:nvPr/>
        </p:nvSpPr>
        <p:spPr>
          <a:xfrm>
            <a:off x="1676400" y="2895600"/>
            <a:ext cx="26618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CakeService</a:t>
            </a:r>
            <a:endParaRPr lang="en-US" sz="2400" dirty="0"/>
          </a:p>
          <a:p>
            <a:r>
              <a:rPr lang="en-US" sz="2400" dirty="0"/>
              <a:t>line: seq Person</a:t>
            </a:r>
          </a:p>
          <a:p>
            <a:r>
              <a:rPr lang="en-US" sz="2400" dirty="0"/>
              <a:t>inventory: 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3980EEB-FE0A-468B-87DF-AD0FA1F1AB72}"/>
                  </a:ext>
                </a:extLst>
              </p:cNvPr>
              <p:cNvSpPr txBox="1"/>
              <p:nvPr/>
            </p:nvSpPr>
            <p:spPr>
              <a:xfrm>
                <a:off x="1752600" y="4953000"/>
                <a:ext cx="3767570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give1Cake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sz="2400" dirty="0"/>
                  <a:t> CakeService</a:t>
                </a:r>
              </a:p>
              <a:p>
                <a:r>
                  <a:rPr lang="en-US" sz="2400" dirty="0"/>
                  <a:t>inventory’=inventory-1</a:t>
                </a:r>
              </a:p>
              <a:p>
                <a:r>
                  <a:rPr lang="en-US" sz="2400" dirty="0"/>
                  <a:t>line’ = tail (line)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3980EEB-FE0A-468B-87DF-AD0FA1F1AB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2600" y="4953000"/>
                <a:ext cx="3767570" cy="1569660"/>
              </a:xfrm>
              <a:prstGeom prst="rect">
                <a:avLst/>
              </a:prstGeom>
              <a:blipFill>
                <a:blip r:embed="rId2"/>
                <a:stretch>
                  <a:fillRect l="-2589" t="-3113" r="-1942" b="-77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74AAB7-C690-41DF-A17A-C4BF28E00AF7}"/>
              </a:ext>
            </a:extLst>
          </p:cNvPr>
          <p:cNvCxnSpPr/>
          <p:nvPr/>
        </p:nvCxnSpPr>
        <p:spPr bwMode="auto">
          <a:xfrm>
            <a:off x="1600200" y="3124200"/>
            <a:ext cx="0" cy="97172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51B4379-7323-4C88-B2CA-AE545DA13436}"/>
              </a:ext>
            </a:extLst>
          </p:cNvPr>
          <p:cNvCxnSpPr/>
          <p:nvPr/>
        </p:nvCxnSpPr>
        <p:spPr bwMode="auto">
          <a:xfrm>
            <a:off x="1676400" y="4095929"/>
            <a:ext cx="2971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F54CBA-D84A-4FEA-81CC-28F228353B5E}"/>
              </a:ext>
            </a:extLst>
          </p:cNvPr>
          <p:cNvCxnSpPr/>
          <p:nvPr/>
        </p:nvCxnSpPr>
        <p:spPr bwMode="auto">
          <a:xfrm>
            <a:off x="3733800" y="3124200"/>
            <a:ext cx="990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DD654A1-848F-4005-B9E7-123B35121CD8}"/>
              </a:ext>
            </a:extLst>
          </p:cNvPr>
          <p:cNvCxnSpPr/>
          <p:nvPr/>
        </p:nvCxnSpPr>
        <p:spPr bwMode="auto">
          <a:xfrm>
            <a:off x="1600200" y="3124200"/>
            <a:ext cx="1524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FE45E59-6DE6-4937-BBEC-2DE5023A31F2}"/>
              </a:ext>
            </a:extLst>
          </p:cNvPr>
          <p:cNvCxnSpPr/>
          <p:nvPr/>
        </p:nvCxnSpPr>
        <p:spPr bwMode="auto">
          <a:xfrm flipH="1">
            <a:off x="1600200" y="5257800"/>
            <a:ext cx="1524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6E7D7DB-44C3-4B20-8854-880F894CC9BB}"/>
              </a:ext>
            </a:extLst>
          </p:cNvPr>
          <p:cNvCxnSpPr>
            <a:cxnSpLocks/>
          </p:cNvCxnSpPr>
          <p:nvPr/>
        </p:nvCxnSpPr>
        <p:spPr bwMode="auto">
          <a:xfrm>
            <a:off x="1600200" y="5257800"/>
            <a:ext cx="0" cy="1219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49F0F3A-C23A-4F69-AC00-7AC3914C73D2}"/>
              </a:ext>
            </a:extLst>
          </p:cNvPr>
          <p:cNvCxnSpPr>
            <a:cxnSpLocks/>
          </p:cNvCxnSpPr>
          <p:nvPr/>
        </p:nvCxnSpPr>
        <p:spPr bwMode="auto">
          <a:xfrm>
            <a:off x="1600200" y="6522660"/>
            <a:ext cx="3810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5394A1F-F030-4972-86A3-BD46E44EB6BB}"/>
              </a:ext>
            </a:extLst>
          </p:cNvPr>
          <p:cNvCxnSpPr/>
          <p:nvPr/>
        </p:nvCxnSpPr>
        <p:spPr bwMode="auto">
          <a:xfrm>
            <a:off x="1600200" y="5737830"/>
            <a:ext cx="35814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7E2C7A6-0322-43A5-9C61-109A3B052FE8}"/>
              </a:ext>
            </a:extLst>
          </p:cNvPr>
          <p:cNvCxnSpPr/>
          <p:nvPr/>
        </p:nvCxnSpPr>
        <p:spPr bwMode="auto">
          <a:xfrm>
            <a:off x="3505200" y="5181600"/>
            <a:ext cx="1828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85782429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105410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40" dirty="0">
                <a:latin typeface="Gill Sans MT"/>
                <a:cs typeface="Gill Sans MT"/>
              </a:rPr>
              <a:t>Bags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68502" y="2088895"/>
            <a:ext cx="8216265" cy="4573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0" marR="1117600" indent="-342900">
              <a:lnSpc>
                <a:spcPct val="100000"/>
              </a:lnSpc>
              <a:spcBef>
                <a:spcPts val="10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81000" algn="l"/>
              </a:tabLst>
            </a:pPr>
            <a:r>
              <a:rPr sz="2800" dirty="0">
                <a:latin typeface="Verdana"/>
                <a:cs typeface="Verdana"/>
              </a:rPr>
              <a:t>A bag </a:t>
            </a:r>
            <a:r>
              <a:rPr sz="2800" spc="-5" dirty="0">
                <a:latin typeface="Verdana"/>
                <a:cs typeface="Verdana"/>
              </a:rPr>
              <a:t>is </a:t>
            </a:r>
            <a:r>
              <a:rPr sz="2800" dirty="0">
                <a:latin typeface="Verdana"/>
                <a:cs typeface="Verdana"/>
              </a:rPr>
              <a:t>similar to a set except that  multiple </a:t>
            </a:r>
            <a:r>
              <a:rPr sz="2800" spc="-5" dirty="0">
                <a:latin typeface="Verdana"/>
                <a:cs typeface="Verdana"/>
              </a:rPr>
              <a:t>occurrences of </a:t>
            </a:r>
            <a:r>
              <a:rPr sz="2800" dirty="0">
                <a:latin typeface="Verdana"/>
                <a:cs typeface="Verdana"/>
              </a:rPr>
              <a:t>an element </a:t>
            </a:r>
            <a:r>
              <a:rPr sz="2800" spc="-5" dirty="0">
                <a:latin typeface="Verdana"/>
                <a:cs typeface="Verdana"/>
              </a:rPr>
              <a:t>is  significant.</a:t>
            </a:r>
            <a:endParaRPr sz="2800" dirty="0">
              <a:latin typeface="Verdana"/>
              <a:cs typeface="Verdana"/>
            </a:endParaRPr>
          </a:p>
          <a:p>
            <a:pPr marL="381000" marR="30480" indent="-342900">
              <a:lnSpc>
                <a:spcPct val="100000"/>
              </a:lnSpc>
              <a:spcBef>
                <a:spcPts val="68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81000" algn="l"/>
              </a:tabLst>
            </a:pPr>
            <a:r>
              <a:rPr sz="2800" dirty="0">
                <a:latin typeface="Verdana"/>
                <a:cs typeface="Verdana"/>
              </a:rPr>
              <a:t>A bag can be modeled as a partial function  from </a:t>
            </a:r>
            <a:r>
              <a:rPr sz="2800" spc="-5" dirty="0">
                <a:latin typeface="Verdana"/>
                <a:cs typeface="Verdana"/>
              </a:rPr>
              <a:t>the base type </a:t>
            </a:r>
            <a:r>
              <a:rPr sz="2800" dirty="0">
                <a:latin typeface="Verdana"/>
                <a:cs typeface="Verdana"/>
              </a:rPr>
              <a:t>X of </a:t>
            </a:r>
            <a:r>
              <a:rPr sz="2800" spc="-5" dirty="0">
                <a:latin typeface="Verdana"/>
                <a:cs typeface="Verdana"/>
              </a:rPr>
              <a:t>the bag to the  positive integers where </a:t>
            </a:r>
            <a:r>
              <a:rPr sz="2800" dirty="0">
                <a:latin typeface="Verdana"/>
                <a:cs typeface="Verdana"/>
              </a:rPr>
              <a:t>for each element </a:t>
            </a:r>
            <a:r>
              <a:rPr sz="2800" spc="-5" dirty="0">
                <a:latin typeface="Verdana"/>
                <a:cs typeface="Verdana"/>
              </a:rPr>
              <a:t>in  the bag the </a:t>
            </a:r>
            <a:r>
              <a:rPr sz="2800" dirty="0">
                <a:latin typeface="Verdana"/>
                <a:cs typeface="Verdana"/>
              </a:rPr>
              <a:t>value of </a:t>
            </a:r>
            <a:r>
              <a:rPr sz="2800" spc="-5" dirty="0">
                <a:latin typeface="Verdana"/>
                <a:cs typeface="Verdana"/>
              </a:rPr>
              <a:t>the </a:t>
            </a:r>
            <a:r>
              <a:rPr sz="2800" dirty="0">
                <a:latin typeface="Verdana"/>
                <a:cs typeface="Verdana"/>
              </a:rPr>
              <a:t>function </a:t>
            </a:r>
            <a:r>
              <a:rPr sz="2800" spc="-5" dirty="0">
                <a:latin typeface="Verdana"/>
                <a:cs typeface="Verdana"/>
              </a:rPr>
              <a:t>is the  </a:t>
            </a:r>
            <a:r>
              <a:rPr sz="2800" dirty="0">
                <a:latin typeface="Verdana"/>
                <a:cs typeface="Verdana"/>
              </a:rPr>
              <a:t>number of </a:t>
            </a:r>
            <a:r>
              <a:rPr sz="2800" spc="-5" dirty="0">
                <a:latin typeface="Verdana"/>
                <a:cs typeface="Verdana"/>
              </a:rPr>
              <a:t>times that </a:t>
            </a:r>
            <a:r>
              <a:rPr sz="2800" dirty="0">
                <a:latin typeface="Verdana"/>
                <a:cs typeface="Verdana"/>
              </a:rPr>
              <a:t>element occurs </a:t>
            </a:r>
            <a:r>
              <a:rPr sz="2800" spc="-5" dirty="0">
                <a:latin typeface="Verdana"/>
                <a:cs typeface="Verdana"/>
              </a:rPr>
              <a:t>in the  </a:t>
            </a:r>
            <a:r>
              <a:rPr sz="2800" dirty="0">
                <a:latin typeface="Verdana"/>
                <a:cs typeface="Verdana"/>
              </a:rPr>
              <a:t>bag</a:t>
            </a:r>
          </a:p>
          <a:p>
            <a:pPr marL="631190">
              <a:lnSpc>
                <a:spcPct val="100000"/>
              </a:lnSpc>
              <a:spcBef>
                <a:spcPts val="1580"/>
              </a:spcBef>
            </a:pPr>
            <a:r>
              <a:rPr sz="2750" spc="20" dirty="0">
                <a:latin typeface="Times New Roman"/>
                <a:cs typeface="Times New Roman"/>
              </a:rPr>
              <a:t>bag</a:t>
            </a:r>
            <a:r>
              <a:rPr sz="2750" spc="35" dirty="0">
                <a:latin typeface="Times New Roman"/>
                <a:cs typeface="Times New Roman"/>
              </a:rPr>
              <a:t> </a:t>
            </a:r>
            <a:r>
              <a:rPr sz="2750" spc="10" dirty="0">
                <a:latin typeface="Times New Roman"/>
                <a:cs typeface="Times New Roman"/>
              </a:rPr>
              <a:t>X</a:t>
            </a:r>
            <a:r>
              <a:rPr lang="en-US" sz="2750" spc="10" dirty="0">
                <a:latin typeface="Times New Roman"/>
                <a:cs typeface="Times New Roman"/>
              </a:rPr>
              <a:t> =</a:t>
            </a:r>
            <a:r>
              <a:rPr lang="en-US" sz="2750" spc="20" dirty="0">
                <a:latin typeface="Times New Roman"/>
                <a:cs typeface="Times New Roman"/>
              </a:rPr>
              <a:t>  X  </a:t>
            </a:r>
            <a:r>
              <a:rPr sz="2750" spc="-35" dirty="0">
                <a:latin typeface="Arial"/>
                <a:cs typeface="Arial"/>
              </a:rPr>
              <a:t> </a:t>
            </a:r>
            <a:r>
              <a:rPr lang="en-US" sz="2750" spc="-35" dirty="0">
                <a:latin typeface="Arial"/>
                <a:cs typeface="Arial"/>
              </a:rPr>
              <a:t>  </a:t>
            </a:r>
            <a:r>
              <a:rPr sz="2750" spc="75" dirty="0">
                <a:latin typeface="Arial"/>
                <a:cs typeface="Arial"/>
              </a:rPr>
              <a:t>N</a:t>
            </a:r>
            <a:r>
              <a:rPr sz="2625" spc="112" baseline="39682" dirty="0">
                <a:latin typeface="Times New Roman"/>
                <a:cs typeface="Times New Roman"/>
              </a:rPr>
              <a:t>+</a:t>
            </a:r>
            <a:r>
              <a:rPr lang="en-US" sz="2625" spc="112" baseline="39682" dirty="0">
                <a:latin typeface="Times New Roman"/>
                <a:cs typeface="Times New Roman"/>
              </a:rPr>
              <a:t>`</a:t>
            </a:r>
            <a:endParaRPr sz="2625" baseline="39682" dirty="0">
              <a:latin typeface="Times New Roman"/>
              <a:cs typeface="Times New Roman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E8F3623-0368-48C2-804A-AFA99F99466D}"/>
              </a:ext>
            </a:extLst>
          </p:cNvPr>
          <p:cNvGrpSpPr/>
          <p:nvPr/>
        </p:nvGrpSpPr>
        <p:grpSpPr>
          <a:xfrm>
            <a:off x="2590800" y="6248400"/>
            <a:ext cx="152400" cy="76200"/>
            <a:chOff x="2895600" y="6553200"/>
            <a:chExt cx="152400" cy="762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2C739B6-1661-457E-988B-454BE64C7B4D}"/>
                </a:ext>
              </a:extLst>
            </p:cNvPr>
            <p:cNvCxnSpPr/>
            <p:nvPr/>
          </p:nvCxnSpPr>
          <p:spPr bwMode="auto">
            <a:xfrm flipH="1">
              <a:off x="28956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2BCB965-D5CA-45FD-97B3-84904B33A550}"/>
                </a:ext>
              </a:extLst>
            </p:cNvPr>
            <p:cNvCxnSpPr/>
            <p:nvPr/>
          </p:nvCxnSpPr>
          <p:spPr bwMode="auto">
            <a:xfrm>
              <a:off x="2971800" y="6553200"/>
              <a:ext cx="76200" cy="762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7" name="object 5">
            <a:extLst>
              <a:ext uri="{FF2B5EF4-FFF2-40B4-BE49-F238E27FC236}">
                <a16:creationId xmlns:a16="http://schemas.microsoft.com/office/drawing/2014/main" id="{E5D0485E-996E-4FBE-BCA6-75C49231844B}"/>
              </a:ext>
            </a:extLst>
          </p:cNvPr>
          <p:cNvSpPr/>
          <p:nvPr/>
        </p:nvSpPr>
        <p:spPr>
          <a:xfrm>
            <a:off x="3200400" y="6286500"/>
            <a:ext cx="310444" cy="2971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299085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40" dirty="0">
                <a:latin typeface="Gill Sans MT"/>
                <a:cs typeface="Gill Sans MT"/>
              </a:rPr>
              <a:t>Bags</a:t>
            </a:r>
            <a:r>
              <a:rPr sz="4400" b="0" spc="-145" dirty="0">
                <a:latin typeface="Gill Sans MT"/>
                <a:cs typeface="Gill Sans MT"/>
              </a:rPr>
              <a:t> </a:t>
            </a:r>
            <a:r>
              <a:rPr sz="4400" b="0" spc="35" dirty="0">
                <a:latin typeface="Gill Sans MT"/>
                <a:cs typeface="Gill Sans MT"/>
              </a:rPr>
              <a:t>(cont...)</a:t>
            </a:r>
            <a:endParaRPr sz="4400">
              <a:latin typeface="Gill Sans MT"/>
              <a:cs typeface="Gill Sans M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object 3"/>
              <p:cNvSpPr txBox="1"/>
              <p:nvPr/>
            </p:nvSpPr>
            <p:spPr>
              <a:xfrm>
                <a:off x="917701" y="2165095"/>
                <a:ext cx="7996555" cy="41573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355600" marR="309880" indent="-342900">
                  <a:lnSpc>
                    <a:spcPct val="100000"/>
                  </a:lnSpc>
                  <a:spcBef>
                    <a:spcPts val="100"/>
                  </a:spcBef>
                  <a:buClr>
                    <a:srgbClr val="FFCC00"/>
                  </a:buClr>
                  <a:buSzPct val="75000"/>
                  <a:buFont typeface="Wingdings"/>
                  <a:buChar char=""/>
                  <a:tabLst>
                    <a:tab pos="355600" algn="l"/>
                  </a:tabLst>
                </a:pPr>
                <a:r>
                  <a:rPr lang="en-US" sz="2800" spc="-5" dirty="0">
                    <a:latin typeface="Verdana"/>
                    <a:cs typeface="Verdana"/>
                  </a:rPr>
                  <a:t>The </a:t>
                </a:r>
                <a:r>
                  <a:rPr lang="en-US" sz="2800" dirty="0">
                    <a:latin typeface="Verdana"/>
                    <a:cs typeface="Verdana"/>
                  </a:rPr>
                  <a:t>notation [ ... ] </a:t>
                </a:r>
                <a:r>
                  <a:rPr lang="en-US" sz="2800" spc="-5" dirty="0">
                    <a:latin typeface="Verdana"/>
                    <a:cs typeface="Verdana"/>
                  </a:rPr>
                  <a:t>is </a:t>
                </a:r>
                <a:r>
                  <a:rPr lang="en-US" sz="2800" dirty="0">
                    <a:latin typeface="Verdana"/>
                    <a:cs typeface="Verdana"/>
                  </a:rPr>
                  <a:t>used </a:t>
                </a:r>
                <a:r>
                  <a:rPr lang="en-US" sz="2800" spc="-5" dirty="0">
                    <a:latin typeface="Verdana"/>
                    <a:cs typeface="Verdana"/>
                  </a:rPr>
                  <a:t>to </a:t>
                </a:r>
                <a:r>
                  <a:rPr lang="en-US" sz="2800" dirty="0">
                    <a:latin typeface="Verdana"/>
                    <a:cs typeface="Verdana"/>
                  </a:rPr>
                  <a:t>construct a  </a:t>
                </a:r>
                <a:r>
                  <a:rPr lang="en-US" sz="2800" spc="5" dirty="0">
                    <a:latin typeface="Verdana"/>
                    <a:cs typeface="Verdana"/>
                  </a:rPr>
                  <a:t>bag.</a:t>
                </a:r>
                <a:endParaRPr lang="en-US" sz="2800" dirty="0">
                  <a:latin typeface="Verdana"/>
                  <a:cs typeface="Verdana"/>
                </a:endParaRPr>
              </a:p>
              <a:p>
                <a:pPr marL="12700">
                  <a:lnSpc>
                    <a:spcPct val="100000"/>
                  </a:lnSpc>
                  <a:spcBef>
                    <a:spcPts val="680"/>
                  </a:spcBef>
                </a:pPr>
                <a:r>
                  <a:rPr lang="en-US" sz="2800" dirty="0">
                    <a:latin typeface="Verdana"/>
                    <a:cs typeface="Verdana"/>
                  </a:rPr>
                  <a:t>For example:</a:t>
                </a:r>
              </a:p>
              <a:p>
                <a:pPr marL="1596390">
                  <a:lnSpc>
                    <a:spcPct val="100000"/>
                  </a:lnSpc>
                  <a:spcBef>
                    <a:spcPts val="145"/>
                  </a:spcBef>
                </a:pPr>
                <a:r>
                  <a:rPr lang="en-US" sz="2750" spc="15" dirty="0">
                    <a:latin typeface="Times New Roman"/>
                    <a:cs typeface="Times New Roman"/>
                  </a:rPr>
                  <a:t>[a, b, </a:t>
                </a:r>
                <a:r>
                  <a:rPr lang="en-US" sz="2750" spc="20" dirty="0">
                    <a:latin typeface="Times New Roman"/>
                    <a:cs typeface="Times New Roman"/>
                  </a:rPr>
                  <a:t>b, b] </a:t>
                </a:r>
                <a:r>
                  <a:rPr lang="en-US" sz="2750" spc="5" dirty="0">
                    <a:latin typeface="Times New Roman"/>
                    <a:cs typeface="Times New Roman"/>
                  </a:rPr>
                  <a:t>= {a</a:t>
                </a:r>
                <a14:m>
                  <m:oMath xmlns:m="http://schemas.openxmlformats.org/officeDocument/2006/math">
                    <m:r>
                      <a:rPr lang="en-US" sz="2750" i="1" spc="5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/>
                      </a:rPr>
                      <m:t>↦</m:t>
                    </m:r>
                    <m:r>
                      <a:rPr lang="en-US" sz="2750" b="0" i="1" spc="5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/>
                      </a:rPr>
                      <m:t>1</m:t>
                    </m:r>
                  </m:oMath>
                </a14:m>
                <a:r>
                  <a:rPr lang="en-US" sz="2750" spc="5" dirty="0">
                    <a:latin typeface="Times New Roman"/>
                    <a:cs typeface="Times New Roman"/>
                  </a:rPr>
                  <a:t>, b</a:t>
                </a:r>
                <a:r>
                  <a:rPr lang="en-US" sz="2750" spc="5" dirty="0">
                    <a:ea typeface="Cambria Math" panose="02040503050406030204" pitchFamily="18" charset="0"/>
                    <a:cs typeface="Times New Roman"/>
                  </a:rPr>
                  <a:t> </a:t>
                </a:r>
                <a14:m>
                  <m:oMath xmlns:m="http://schemas.openxmlformats.org/officeDocument/2006/math">
                    <m:r>
                      <a:rPr lang="en-US" sz="2750" i="1" spc="5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/>
                      </a:rPr>
                      <m:t>↦</m:t>
                    </m:r>
                    <m:r>
                      <a:rPr lang="en-US" sz="2750" b="0" i="1" spc="5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/>
                      </a:rPr>
                      <m:t>3</m:t>
                    </m:r>
                  </m:oMath>
                </a14:m>
                <a:r>
                  <a:rPr lang="en-US" sz="2750" spc="5" dirty="0">
                    <a:latin typeface="Times New Roman"/>
                    <a:cs typeface="Times New Roman"/>
                  </a:rPr>
                  <a:t>}</a:t>
                </a:r>
                <a:endParaRPr lang="en-US" sz="2750" dirty="0">
                  <a:latin typeface="Arial"/>
                  <a:cs typeface="Arial"/>
                </a:endParaRPr>
              </a:p>
              <a:p>
                <a:pPr marL="355600" marR="1687195" indent="-342900">
                  <a:lnSpc>
                    <a:spcPct val="100000"/>
                  </a:lnSpc>
                  <a:spcBef>
                    <a:spcPts val="1270"/>
                  </a:spcBef>
                  <a:buClr>
                    <a:srgbClr val="FFCC00"/>
                  </a:buClr>
                  <a:buSzPct val="75000"/>
                  <a:buFont typeface="Wingdings"/>
                  <a:buChar char=""/>
                  <a:tabLst>
                    <a:tab pos="355600" algn="l"/>
                  </a:tabLst>
                </a:pPr>
                <a:r>
                  <a:rPr lang="en-US" sz="2800" spc="-5" dirty="0">
                    <a:latin typeface="Verdana"/>
                    <a:cs typeface="Verdana"/>
                  </a:rPr>
                  <a:t>Relation between sets, bags, </a:t>
                </a:r>
                <a:r>
                  <a:rPr lang="en-US" sz="2800" dirty="0">
                    <a:latin typeface="Verdana"/>
                    <a:cs typeface="Verdana"/>
                  </a:rPr>
                  <a:t>and  </a:t>
                </a:r>
                <a:r>
                  <a:rPr lang="en-US" sz="2800" spc="-5" dirty="0">
                    <a:latin typeface="Verdana"/>
                    <a:cs typeface="Verdana"/>
                  </a:rPr>
                  <a:t>sequences:</a:t>
                </a:r>
                <a:endParaRPr lang="en-US" sz="2800" dirty="0">
                  <a:latin typeface="Verdana"/>
                  <a:cs typeface="Verdana"/>
                </a:endParaRPr>
              </a:p>
              <a:p>
                <a:pPr marL="469900">
                  <a:lnSpc>
                    <a:spcPct val="100000"/>
                  </a:lnSpc>
                  <a:spcBef>
                    <a:spcPts val="580"/>
                  </a:spcBef>
                </a:pPr>
                <a:r>
                  <a:rPr lang="en-US" sz="2400" dirty="0">
                    <a:latin typeface="Verdana"/>
                    <a:cs typeface="Verdana"/>
                  </a:rPr>
                  <a:t>{1,2,2,2} = {1,2,2} = {2,1,2} = {1,2} =</a:t>
                </a:r>
                <a:r>
                  <a:rPr lang="en-US" sz="2400" spc="-60" dirty="0">
                    <a:latin typeface="Verdana"/>
                    <a:cs typeface="Verdana"/>
                  </a:rPr>
                  <a:t> </a:t>
                </a:r>
                <a:r>
                  <a:rPr lang="en-US" sz="2400" dirty="0">
                    <a:latin typeface="Verdana"/>
                    <a:cs typeface="Verdana"/>
                  </a:rPr>
                  <a:t>{2,1}</a:t>
                </a:r>
              </a:p>
              <a:p>
                <a:pPr marL="469900">
                  <a:lnSpc>
                    <a:spcPct val="100000"/>
                  </a:lnSpc>
                  <a:spcBef>
                    <a:spcPts val="545"/>
                  </a:spcBef>
                </a:pPr>
                <a:r>
                  <a:rPr lang="en-US" sz="2400" spc="-5" dirty="0">
                    <a:latin typeface="Verdana"/>
                    <a:cs typeface="Verdana"/>
                  </a:rPr>
                  <a:t>[1,2,2,2] </a:t>
                </a:r>
                <a:r>
                  <a:rPr lang="en-US" sz="2400" spc="-5" dirty="0">
                    <a:latin typeface="Symbol"/>
                    <a:cs typeface="Symbol"/>
                  </a:rPr>
                  <a:t>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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dirty="0">
                    <a:latin typeface="Symbol"/>
                    <a:cs typeface="Symbol"/>
                  </a:rPr>
                  <a:t></a:t>
                </a:r>
                <a:r>
                  <a:rPr lang="en-US" sz="2400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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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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dirty="0">
                    <a:latin typeface="Symbol"/>
                    <a:cs typeface="Symbol"/>
                  </a:rPr>
                  <a:t></a:t>
                </a:r>
                <a:r>
                  <a:rPr lang="en-US" sz="2400" spc="-2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</a:t>
                </a:r>
                <a:endParaRPr lang="en-US" sz="2400" dirty="0">
                  <a:latin typeface="Symbol"/>
                  <a:cs typeface="Symbol"/>
                </a:endParaRPr>
              </a:p>
              <a:p>
                <a:pPr marL="469900">
                  <a:lnSpc>
                    <a:spcPct val="100000"/>
                  </a:lnSpc>
                  <a:spcBef>
                    <a:spcPts val="570"/>
                  </a:spcBef>
                </a:pPr>
                <a:r>
                  <a:rPr lang="en-US" sz="2400" spc="-5" dirty="0">
                    <a:latin typeface="Verdana"/>
                    <a:cs typeface="Verdana"/>
                  </a:rPr>
                  <a:t>&lt;1,2,2,2&gt; </a:t>
                </a:r>
                <a:r>
                  <a:rPr lang="en-US" sz="2400" spc="-5" dirty="0">
                    <a:latin typeface="Symbol"/>
                    <a:cs typeface="Symbol"/>
                  </a:rPr>
                  <a:t>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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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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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</a:t>
                </a:r>
                <a:r>
                  <a:rPr lang="en-US" sz="2400" spc="-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</a:t>
                </a:r>
                <a:r>
                  <a:rPr lang="en-US" sz="2400" spc="-25" dirty="0">
                    <a:latin typeface="Times New Roman"/>
                    <a:cs typeface="Times New Roman"/>
                  </a:rPr>
                  <a:t> </a:t>
                </a:r>
                <a:r>
                  <a:rPr lang="en-US" sz="2400" spc="-5" dirty="0">
                    <a:latin typeface="Symbol"/>
                    <a:cs typeface="Symbol"/>
                  </a:rPr>
                  <a:t></a:t>
                </a:r>
                <a:endParaRPr sz="2400" dirty="0">
                  <a:latin typeface="Symbol"/>
                  <a:cs typeface="Symbol"/>
                </a:endParaRPr>
              </a:p>
            </p:txBody>
          </p:sp>
        </mc:Choice>
        <mc:Fallback xmlns="">
          <p:sp>
            <p:nvSpPr>
              <p:cNvPr id="3" name="object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701" y="2165095"/>
                <a:ext cx="7996555" cy="4157345"/>
              </a:xfrm>
              <a:prstGeom prst="rect">
                <a:avLst/>
              </a:prstGeom>
              <a:blipFill>
                <a:blip r:embed="rId2"/>
                <a:stretch>
                  <a:fillRect l="-2593" t="-2346" r="-2059" b="-41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4AEA-0486-457E-8E8C-008B58996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3EEEB-19FB-4E72-A8D5-C2410C0E83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57651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1929764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dirty="0">
                <a:latin typeface="Gill Sans MT"/>
                <a:cs typeface="Gill Sans MT"/>
              </a:rPr>
              <a:t>Exercise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88895"/>
            <a:ext cx="8068945" cy="3272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Specify a </a:t>
            </a:r>
            <a:r>
              <a:rPr sz="2800" spc="-5" dirty="0">
                <a:latin typeface="Verdana"/>
                <a:cs typeface="Verdana"/>
              </a:rPr>
              <a:t>phone directory </a:t>
            </a:r>
            <a:r>
              <a:rPr sz="2800" dirty="0">
                <a:latin typeface="Verdana"/>
                <a:cs typeface="Verdana"/>
              </a:rPr>
              <a:t>relates </a:t>
            </a:r>
            <a:r>
              <a:rPr sz="2800" spc="-5" dirty="0">
                <a:latin typeface="Verdana"/>
                <a:cs typeface="Verdana"/>
              </a:rPr>
              <a:t>people to  </a:t>
            </a:r>
            <a:r>
              <a:rPr sz="2800" dirty="0">
                <a:latin typeface="Verdana"/>
                <a:cs typeface="Verdana"/>
              </a:rPr>
              <a:t>their phone</a:t>
            </a:r>
            <a:r>
              <a:rPr sz="2800" spc="-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numbers.</a:t>
            </a:r>
            <a:endParaRPr sz="2800">
              <a:latin typeface="Verdana"/>
              <a:cs typeface="Verdana"/>
            </a:endParaRPr>
          </a:p>
          <a:p>
            <a:pPr marL="355600" marR="941069" indent="-342900">
              <a:lnSpc>
                <a:spcPct val="100000"/>
              </a:lnSpc>
              <a:spcBef>
                <a:spcPts val="68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We assume </a:t>
            </a:r>
            <a:r>
              <a:rPr sz="2800" spc="-5" dirty="0">
                <a:latin typeface="Verdana"/>
                <a:cs typeface="Verdana"/>
              </a:rPr>
              <a:t>the </a:t>
            </a:r>
            <a:r>
              <a:rPr sz="2800" dirty="0">
                <a:latin typeface="Verdana"/>
                <a:cs typeface="Verdana"/>
              </a:rPr>
              <a:t>following </a:t>
            </a:r>
            <a:r>
              <a:rPr sz="2800" spc="-5" dirty="0">
                <a:latin typeface="Verdana"/>
                <a:cs typeface="Verdana"/>
              </a:rPr>
              <a:t>basic types:  [</a:t>
            </a:r>
            <a:r>
              <a:rPr sz="2800" i="1" spc="-5" dirty="0">
                <a:latin typeface="Verdana"/>
                <a:cs typeface="Verdana"/>
              </a:rPr>
              <a:t>Person</a:t>
            </a:r>
            <a:r>
              <a:rPr sz="2800" spc="-5" dirty="0">
                <a:latin typeface="Verdana"/>
                <a:cs typeface="Verdana"/>
              </a:rPr>
              <a:t>, </a:t>
            </a:r>
            <a:r>
              <a:rPr sz="2800" i="1" spc="-5" dirty="0">
                <a:latin typeface="Verdana"/>
                <a:cs typeface="Verdana"/>
              </a:rPr>
              <a:t>Phone</a:t>
            </a:r>
            <a:r>
              <a:rPr sz="2800" spc="-5" dirty="0">
                <a:latin typeface="Verdana"/>
                <a:cs typeface="Verdana"/>
              </a:rPr>
              <a:t>]</a:t>
            </a:r>
            <a:endParaRPr sz="2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FFCC00"/>
              </a:buClr>
              <a:buFont typeface="Wingdings"/>
              <a:buChar char=""/>
            </a:pPr>
            <a:endParaRPr sz="3850">
              <a:latin typeface="Verdana"/>
              <a:cs typeface="Verdana"/>
            </a:endParaRPr>
          </a:p>
          <a:p>
            <a:pPr marL="355600" marR="1207770" indent="-342900">
              <a:lnSpc>
                <a:spcPct val="100000"/>
              </a:lnSpc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Give the schema </a:t>
            </a:r>
            <a:r>
              <a:rPr sz="2800" dirty="0">
                <a:latin typeface="Verdana"/>
                <a:cs typeface="Verdana"/>
              </a:rPr>
              <a:t>for </a:t>
            </a:r>
            <a:r>
              <a:rPr sz="2800" spc="-5" dirty="0">
                <a:latin typeface="Verdana"/>
                <a:cs typeface="Verdana"/>
              </a:rPr>
              <a:t>the state </a:t>
            </a:r>
            <a:r>
              <a:rPr sz="2800" dirty="0">
                <a:latin typeface="Verdana"/>
                <a:cs typeface="Verdana"/>
              </a:rPr>
              <a:t>of </a:t>
            </a:r>
            <a:r>
              <a:rPr sz="2800" spc="-5" dirty="0">
                <a:latin typeface="Verdana"/>
                <a:cs typeface="Verdana"/>
              </a:rPr>
              <a:t>the  directory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387943" y="5638800"/>
            <a:ext cx="4089056" cy="12908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91122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-85" dirty="0">
                <a:latin typeface="Gill Sans MT"/>
                <a:cs typeface="Gill Sans MT"/>
              </a:rPr>
              <a:t>Sets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14038"/>
            <a:ext cx="8988298" cy="5737468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Example</a:t>
            </a:r>
            <a:r>
              <a:rPr sz="2800" spc="-1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Sets</a:t>
            </a:r>
          </a:p>
          <a:p>
            <a:pPr marL="469900">
              <a:lnSpc>
                <a:spcPct val="100000"/>
              </a:lnSpc>
              <a:spcBef>
                <a:spcPts val="275"/>
              </a:spcBef>
            </a:pPr>
            <a:r>
              <a:rPr sz="2400" dirty="0">
                <a:latin typeface="Verdana"/>
                <a:cs typeface="Verdana"/>
              </a:rPr>
              <a:t>S={1,2,3} </a:t>
            </a:r>
            <a:r>
              <a:rPr sz="2400" spc="-5" dirty="0">
                <a:latin typeface="Verdana"/>
                <a:cs typeface="Verdana"/>
              </a:rPr>
              <a:t>T={3,4,5}</a:t>
            </a:r>
            <a:r>
              <a:rPr sz="2400" spc="-8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L={111,222,333}</a:t>
            </a:r>
          </a:p>
          <a:p>
            <a:pPr marL="355600" indent="-342900">
              <a:lnSpc>
                <a:spcPct val="100000"/>
              </a:lnSpc>
              <a:spcBef>
                <a:spcPts val="315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  <a:tab pos="2781935" algn="l"/>
              </a:tabLst>
            </a:pPr>
            <a:r>
              <a:rPr sz="2800" dirty="0">
                <a:latin typeface="Verdana"/>
                <a:cs typeface="Verdana"/>
              </a:rPr>
              <a:t>Membership	3</a:t>
            </a:r>
            <a:r>
              <a:rPr sz="2800" spc="-30" dirty="0">
                <a:latin typeface="Verdana"/>
                <a:cs typeface="Verdana"/>
              </a:rPr>
              <a:t> </a:t>
            </a:r>
            <a:r>
              <a:rPr sz="2800" spc="-5" dirty="0">
                <a:latin typeface="Symbol"/>
                <a:cs typeface="Symbol"/>
              </a:rPr>
              <a:t></a:t>
            </a:r>
            <a:r>
              <a:rPr sz="2800" spc="-5" dirty="0">
                <a:latin typeface="Verdana"/>
                <a:cs typeface="Verdana"/>
              </a:rPr>
              <a:t>{1,2,3}</a:t>
            </a:r>
            <a:endParaRPr sz="2800" dirty="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37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spc="-5" dirty="0">
                <a:latin typeface="Verdana"/>
                <a:cs typeface="Verdana"/>
              </a:rPr>
              <a:t>Operators</a:t>
            </a:r>
            <a:endParaRPr sz="2800" dirty="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5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  <a:tab pos="1959610" algn="l"/>
              </a:tabLst>
            </a:pPr>
            <a:r>
              <a:rPr sz="2400" dirty="0">
                <a:latin typeface="Verdana"/>
                <a:cs typeface="Verdana"/>
              </a:rPr>
              <a:t>Union	</a:t>
            </a:r>
            <a:r>
              <a:rPr sz="2400" spc="-5" dirty="0">
                <a:latin typeface="Verdana"/>
                <a:cs typeface="Verdana"/>
              </a:rPr>
              <a:t>S</a:t>
            </a:r>
            <a:r>
              <a:rPr sz="2400" spc="-5" dirty="0">
                <a:latin typeface="Symbol"/>
                <a:cs typeface="Symbol"/>
              </a:rPr>
              <a:t></a:t>
            </a:r>
            <a:r>
              <a:rPr sz="2400" spc="-5" dirty="0">
                <a:latin typeface="Verdana"/>
                <a:cs typeface="Verdana"/>
              </a:rPr>
              <a:t>T={1,2,3,4,5}</a:t>
            </a:r>
            <a:endParaRPr sz="2400" dirty="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8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  <a:tab pos="2756535" algn="l"/>
              </a:tabLst>
            </a:pPr>
            <a:r>
              <a:rPr sz="2400" dirty="0">
                <a:latin typeface="Verdana"/>
                <a:cs typeface="Verdana"/>
              </a:rPr>
              <a:t>Intersection	</a:t>
            </a:r>
            <a:r>
              <a:rPr sz="2400" spc="-10" dirty="0">
                <a:latin typeface="Verdana"/>
                <a:cs typeface="Verdana"/>
              </a:rPr>
              <a:t>S</a:t>
            </a:r>
            <a:r>
              <a:rPr sz="2400" spc="-10" dirty="0">
                <a:latin typeface="Symbol"/>
                <a:cs typeface="Symbol"/>
              </a:rPr>
              <a:t></a:t>
            </a:r>
            <a:r>
              <a:rPr sz="2400" spc="-10" dirty="0">
                <a:latin typeface="Verdana"/>
                <a:cs typeface="Verdana"/>
              </a:rPr>
              <a:t>T={3}</a:t>
            </a:r>
            <a:endParaRPr sz="2400" dirty="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309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  <a:tab pos="2755265" algn="l"/>
              </a:tabLst>
            </a:pPr>
            <a:r>
              <a:rPr sz="2400" dirty="0">
                <a:latin typeface="Verdana"/>
                <a:cs typeface="Verdana"/>
              </a:rPr>
              <a:t>Difference	S\T={1,2}</a:t>
            </a:r>
          </a:p>
          <a:p>
            <a:pPr marL="355600" indent="-342900">
              <a:lnSpc>
                <a:spcPct val="100000"/>
              </a:lnSpc>
              <a:spcBef>
                <a:spcPts val="35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sz="2800" dirty="0">
                <a:latin typeface="Verdana"/>
                <a:cs typeface="Verdana"/>
              </a:rPr>
              <a:t>Set</a:t>
            </a:r>
            <a:r>
              <a:rPr sz="2800" spc="-5" dirty="0">
                <a:latin typeface="Verdana"/>
                <a:cs typeface="Verdana"/>
              </a:rPr>
              <a:t> Comparison</a:t>
            </a:r>
            <a:endParaRPr lang="en-US" sz="2800" spc="-5" dirty="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5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  <a:tab pos="2756535" algn="l"/>
              </a:tabLst>
            </a:pPr>
            <a:r>
              <a:rPr lang="en-US" sz="2400" dirty="0">
                <a:latin typeface="Verdana"/>
                <a:cs typeface="Verdana"/>
              </a:rPr>
              <a:t>Subset	</a:t>
            </a:r>
            <a:r>
              <a:rPr lang="en-US" sz="2400" spc="-5" dirty="0">
                <a:latin typeface="Verdana"/>
                <a:cs typeface="Verdana"/>
              </a:rPr>
              <a:t>{1,2,3}</a:t>
            </a:r>
            <a:r>
              <a:rPr lang="en-US" sz="2400" spc="-5" dirty="0">
                <a:latin typeface="Symbol"/>
                <a:cs typeface="Symbol"/>
              </a:rPr>
              <a:t></a:t>
            </a:r>
            <a:r>
              <a:rPr lang="en-US" sz="2400" spc="-5" dirty="0">
                <a:latin typeface="Verdana"/>
                <a:cs typeface="Verdana"/>
              </a:rPr>
              <a:t>S</a:t>
            </a:r>
            <a:endParaRPr lang="en-US" sz="2400" dirty="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8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r>
              <a:rPr lang="en-US" sz="2400" dirty="0">
                <a:latin typeface="Verdana"/>
                <a:cs typeface="Verdana"/>
              </a:rPr>
              <a:t>Proper subset </a:t>
            </a:r>
            <a:r>
              <a:rPr lang="en-US" sz="2400" spc="-5" dirty="0">
                <a:latin typeface="Verdana"/>
                <a:cs typeface="Verdana"/>
              </a:rPr>
              <a:t>{1,2}</a:t>
            </a:r>
            <a:r>
              <a:rPr lang="en-US" sz="2400" spc="-5" dirty="0">
                <a:latin typeface="Symbol"/>
                <a:cs typeface="Symbol"/>
              </a:rPr>
              <a:t></a:t>
            </a:r>
            <a:r>
              <a:rPr lang="en-US" sz="2400" spc="245" dirty="0"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Verdana"/>
                <a:cs typeface="Verdana"/>
              </a:rPr>
              <a:t>S</a:t>
            </a:r>
          </a:p>
          <a:p>
            <a:pPr marL="355600" indent="-342900">
              <a:lnSpc>
                <a:spcPct val="100000"/>
              </a:lnSpc>
              <a:spcBef>
                <a:spcPts val="35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5600" algn="l"/>
              </a:tabLst>
            </a:pPr>
            <a:r>
              <a:rPr lang="en-US" sz="2800" spc="-5" dirty="0">
                <a:latin typeface="Verdana"/>
                <a:cs typeface="Verdana"/>
              </a:rPr>
              <a:t>Power Set : set of all subsets</a:t>
            </a:r>
            <a:endParaRPr lang="en-US" sz="280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  <a:buClr>
                <a:srgbClr val="FFCC00"/>
              </a:buClr>
              <a:buSzPct val="75000"/>
              <a:tabLst>
                <a:tab pos="355600" algn="l"/>
              </a:tabLst>
            </a:pPr>
            <a:r>
              <a:rPr lang="en-US" sz="2800" spc="-10" dirty="0">
                <a:latin typeface="Verdana"/>
                <a:cs typeface="Verdana"/>
              </a:rPr>
              <a:t>      </a:t>
            </a:r>
            <a:r>
              <a:rPr lang="en-US" spc="-10" dirty="0">
                <a:latin typeface="Verdana"/>
                <a:cs typeface="Verdana"/>
              </a:rPr>
              <a:t>{1,2,3}=</a:t>
            </a:r>
            <a:r>
              <a:rPr lang="en-US" sz="2400" spc="-10" dirty="0">
                <a:latin typeface="Verdana"/>
                <a:cs typeface="Verdana"/>
              </a:rPr>
              <a:t>{</a:t>
            </a:r>
            <a:r>
              <a:rPr lang="en-US" spc="-10" dirty="0">
                <a:latin typeface="Verdana"/>
                <a:cs typeface="Verdana"/>
              </a:rPr>
              <a:t>{},{1},{2},{3},{1,2},{1,3},{2,3},{1,2,3}</a:t>
            </a:r>
            <a:r>
              <a:rPr lang="en-US" sz="2400" spc="-10" dirty="0">
                <a:latin typeface="Verdana"/>
                <a:cs typeface="Verdana"/>
              </a:rPr>
              <a:t>}</a:t>
            </a:r>
            <a:endParaRPr lang="en-US" dirty="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80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650" algn="l"/>
              </a:tabLst>
            </a:pPr>
            <a:endParaRPr sz="2400" dirty="0">
              <a:latin typeface="Verdana"/>
              <a:cs typeface="Verdana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52E29B6-3C3D-4A59-9701-57DF7B6B8D7A}"/>
              </a:ext>
            </a:extLst>
          </p:cNvPr>
          <p:cNvSpPr/>
          <p:nvPr/>
        </p:nvSpPr>
        <p:spPr>
          <a:xfrm>
            <a:off x="1417489" y="6934198"/>
            <a:ext cx="258912" cy="3810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288861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30" dirty="0">
                <a:latin typeface="Gill Sans MT"/>
                <a:cs typeface="Gill Sans MT"/>
              </a:rPr>
              <a:t>getNumbers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88895"/>
            <a:ext cx="6468745" cy="879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rgbClr val="FFCC00"/>
                </a:solidFill>
                <a:latin typeface="Wingdings"/>
                <a:cs typeface="Wingdings"/>
              </a:rPr>
              <a:t></a:t>
            </a:r>
            <a:r>
              <a:rPr sz="2100" dirty="0">
                <a:solidFill>
                  <a:srgbClr val="FFCC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latin typeface="Verdana"/>
                <a:cs typeface="Verdana"/>
              </a:rPr>
              <a:t>Specify an </a:t>
            </a:r>
            <a:r>
              <a:rPr sz="2800" spc="-5" dirty="0">
                <a:latin typeface="Verdana"/>
                <a:cs typeface="Verdana"/>
              </a:rPr>
              <a:t>operation to get </a:t>
            </a:r>
            <a:r>
              <a:rPr sz="2800" dirty="0">
                <a:latin typeface="Verdana"/>
                <a:cs typeface="Verdana"/>
              </a:rPr>
              <a:t>all </a:t>
            </a:r>
            <a:r>
              <a:rPr sz="2800" spc="-5" dirty="0">
                <a:latin typeface="Verdana"/>
                <a:cs typeface="Verdana"/>
              </a:rPr>
              <a:t>the  </a:t>
            </a:r>
            <a:r>
              <a:rPr sz="2800" dirty="0">
                <a:latin typeface="Verdana"/>
                <a:cs typeface="Verdana"/>
              </a:rPr>
              <a:t>numbers associated </a:t>
            </a:r>
            <a:r>
              <a:rPr sz="2800" spc="-5" dirty="0">
                <a:latin typeface="Verdana"/>
                <a:cs typeface="Verdana"/>
              </a:rPr>
              <a:t>with </a:t>
            </a:r>
            <a:r>
              <a:rPr sz="2800" dirty="0">
                <a:latin typeface="Verdana"/>
                <a:cs typeface="Verdana"/>
              </a:rPr>
              <a:t>a</a:t>
            </a:r>
            <a:r>
              <a:rPr sz="2800" spc="-3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name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52740" y="3276598"/>
            <a:ext cx="6853059" cy="257022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53330" y="2133600"/>
            <a:ext cx="7385867" cy="310362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290010" y="2590800"/>
            <a:ext cx="4567989" cy="28895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902" y="1109725"/>
            <a:ext cx="640397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0" spc="-15" dirty="0">
                <a:latin typeface="Gill Sans MT"/>
                <a:cs typeface="Gill Sans MT"/>
              </a:rPr>
              <a:t>Predicates </a:t>
            </a:r>
            <a:r>
              <a:rPr sz="4400" b="0" spc="80" dirty="0">
                <a:latin typeface="Gill Sans MT"/>
                <a:cs typeface="Gill Sans MT"/>
              </a:rPr>
              <a:t>and</a:t>
            </a:r>
            <a:r>
              <a:rPr sz="4400" b="0" spc="-235" dirty="0">
                <a:latin typeface="Gill Sans MT"/>
                <a:cs typeface="Gill Sans MT"/>
              </a:rPr>
              <a:t> </a:t>
            </a:r>
            <a:r>
              <a:rPr sz="4400" b="0" spc="55" dirty="0">
                <a:latin typeface="Gill Sans MT"/>
                <a:cs typeface="Gill Sans MT"/>
              </a:rPr>
              <a:t>Propositions</a:t>
            </a:r>
            <a:endParaRPr sz="44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902" y="2028697"/>
            <a:ext cx="7798434" cy="4251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ts val="2865"/>
              </a:lnSpc>
              <a:spcBef>
                <a:spcPts val="10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Proposition: statements of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facts</a:t>
            </a:r>
            <a:endParaRPr sz="2400">
              <a:latin typeface="Verdana"/>
              <a:cs typeface="Verdana"/>
            </a:endParaRPr>
          </a:p>
          <a:p>
            <a:pPr marL="844550" lvl="1" indent="-375285">
              <a:lnSpc>
                <a:spcPts val="2385"/>
              </a:lnSpc>
              <a:buClr>
                <a:srgbClr val="65659A"/>
              </a:buClr>
              <a:buSzPct val="75000"/>
              <a:buFont typeface="Wingdings"/>
              <a:buChar char=""/>
              <a:tabLst>
                <a:tab pos="844550" algn="l"/>
                <a:tab pos="845185" algn="l"/>
              </a:tabLst>
            </a:pPr>
            <a:r>
              <a:rPr sz="2000" spc="-5" dirty="0">
                <a:latin typeface="Verdana"/>
                <a:cs typeface="Verdana"/>
              </a:rPr>
              <a:t>e.g. </a:t>
            </a:r>
            <a:r>
              <a:rPr sz="2000" spc="-10" dirty="0">
                <a:latin typeface="Verdana"/>
                <a:cs typeface="Verdana"/>
              </a:rPr>
              <a:t>orange </a:t>
            </a:r>
            <a:r>
              <a:rPr sz="2000" spc="-5" dirty="0">
                <a:latin typeface="Verdana"/>
                <a:cs typeface="Verdana"/>
              </a:rPr>
              <a:t>is a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fruit</a:t>
            </a:r>
            <a:endParaRPr sz="2000">
              <a:latin typeface="Verdana"/>
              <a:cs typeface="Verdana"/>
            </a:endParaRPr>
          </a:p>
          <a:p>
            <a:pPr marL="355600" indent="-342900">
              <a:lnSpc>
                <a:spcPts val="2865"/>
              </a:lnSpc>
              <a:spcBef>
                <a:spcPts val="20"/>
              </a:spcBef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Predicate: statement </a:t>
            </a:r>
            <a:r>
              <a:rPr sz="2400" spc="-5" dirty="0">
                <a:latin typeface="Verdana"/>
                <a:cs typeface="Verdana"/>
              </a:rPr>
              <a:t>with </a:t>
            </a:r>
            <a:r>
              <a:rPr sz="2400" dirty="0">
                <a:latin typeface="Verdana"/>
                <a:cs typeface="Verdana"/>
              </a:rPr>
              <a:t>a place for an</a:t>
            </a:r>
            <a:r>
              <a:rPr sz="2400" spc="-4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object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ts val="2385"/>
              </a:lnSpc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e.g. </a:t>
            </a:r>
            <a:r>
              <a:rPr sz="2000" i="1" spc="-5" dirty="0">
                <a:latin typeface="Verdana"/>
                <a:cs typeface="Verdana"/>
              </a:rPr>
              <a:t>one of your </a:t>
            </a:r>
            <a:r>
              <a:rPr sz="2000" i="1" spc="-10" dirty="0">
                <a:latin typeface="Verdana"/>
                <a:cs typeface="Verdana"/>
              </a:rPr>
              <a:t>friends </a:t>
            </a:r>
            <a:r>
              <a:rPr sz="2000" spc="-5" dirty="0">
                <a:latin typeface="Verdana"/>
                <a:cs typeface="Verdana"/>
              </a:rPr>
              <a:t>gave me this.</a:t>
            </a:r>
            <a:endParaRPr sz="2000">
              <a:latin typeface="Verdana"/>
              <a:cs typeface="Verdana"/>
            </a:endParaRPr>
          </a:p>
          <a:p>
            <a:pPr marL="755650" marR="5080" lvl="1" indent="-285750">
              <a:lnSpc>
                <a:spcPts val="1930"/>
              </a:lnSpc>
              <a:spcBef>
                <a:spcPts val="45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  <a:tab pos="4530725" algn="l"/>
              </a:tabLst>
            </a:pPr>
            <a:r>
              <a:rPr sz="2000" spc="-5" dirty="0">
                <a:latin typeface="Verdana"/>
                <a:cs typeface="Verdana"/>
              </a:rPr>
              <a:t>You can put a </a:t>
            </a:r>
            <a:r>
              <a:rPr sz="2000" spc="-10" dirty="0">
                <a:latin typeface="Verdana"/>
                <a:cs typeface="Verdana"/>
              </a:rPr>
              <a:t>name</a:t>
            </a:r>
            <a:r>
              <a:rPr sz="2000" spc="3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for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that	friend. Then you’ll have a  proposition</a:t>
            </a:r>
            <a:endParaRPr sz="2000">
              <a:latin typeface="Verdana"/>
              <a:cs typeface="Verdana"/>
            </a:endParaRPr>
          </a:p>
          <a:p>
            <a:pPr lvl="1">
              <a:lnSpc>
                <a:spcPct val="100000"/>
              </a:lnSpc>
              <a:spcBef>
                <a:spcPts val="35"/>
              </a:spcBef>
              <a:buClr>
                <a:srgbClr val="65659A"/>
              </a:buClr>
              <a:buFont typeface="Wingdings"/>
              <a:buChar char=""/>
            </a:pPr>
            <a:endParaRPr sz="2450">
              <a:latin typeface="Verdana"/>
              <a:cs typeface="Verdana"/>
            </a:endParaRPr>
          </a:p>
          <a:p>
            <a:pPr marL="355600" marR="127000" indent="-342900">
              <a:lnSpc>
                <a:spcPct val="79800"/>
              </a:lnSpc>
              <a:buClr>
                <a:srgbClr val="FFCC00"/>
              </a:buClr>
              <a:buSzPct val="75000"/>
              <a:buFont typeface="Wingdings"/>
              <a:buChar char=""/>
              <a:tabLst>
                <a:tab pos="354965" algn="l"/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Specify a set implicitly, by stating a property of  </a:t>
            </a:r>
            <a:r>
              <a:rPr sz="2400" spc="-5" dirty="0">
                <a:latin typeface="Verdana"/>
                <a:cs typeface="Verdana"/>
              </a:rPr>
              <a:t>its </a:t>
            </a:r>
            <a:r>
              <a:rPr sz="2400" dirty="0">
                <a:latin typeface="Verdana"/>
                <a:cs typeface="Verdana"/>
              </a:rPr>
              <a:t>members.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ts val="2375"/>
              </a:lnSpc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sz="2000" spc="-10" dirty="0">
                <a:latin typeface="Verdana"/>
                <a:cs typeface="Verdana"/>
              </a:rPr>
              <a:t>Proposition</a:t>
            </a:r>
            <a:endParaRPr sz="2000">
              <a:latin typeface="Verdana"/>
              <a:cs typeface="Verdana"/>
            </a:endParaRPr>
          </a:p>
          <a:p>
            <a:pPr marL="1155700" marR="315595" lvl="2" indent="-228600">
              <a:lnSpc>
                <a:spcPct val="79700"/>
              </a:lnSpc>
              <a:spcBef>
                <a:spcPts val="440"/>
              </a:spcBef>
              <a:buClr>
                <a:srgbClr val="FF9A00"/>
              </a:buClr>
              <a:buSzPct val="66666"/>
              <a:buFont typeface="Wingdings"/>
              <a:buChar char=""/>
              <a:tabLst>
                <a:tab pos="1155700" algn="l"/>
              </a:tabLst>
            </a:pPr>
            <a:r>
              <a:rPr sz="1800" dirty="0">
                <a:latin typeface="Verdana"/>
                <a:cs typeface="Verdana"/>
              </a:rPr>
              <a:t>BigIntegers == the set of </a:t>
            </a:r>
            <a:r>
              <a:rPr sz="1800" spc="-5" dirty="0">
                <a:latin typeface="Verdana"/>
                <a:cs typeface="Verdana"/>
              </a:rPr>
              <a:t>integers that </a:t>
            </a:r>
            <a:r>
              <a:rPr sz="1800" dirty="0">
                <a:latin typeface="Verdana"/>
                <a:cs typeface="Verdana"/>
              </a:rPr>
              <a:t>are </a:t>
            </a:r>
            <a:r>
              <a:rPr sz="1800" spc="-5" dirty="0">
                <a:latin typeface="Verdana"/>
                <a:cs typeface="Verdana"/>
              </a:rPr>
              <a:t>larger than  </a:t>
            </a:r>
            <a:r>
              <a:rPr sz="1800" spc="5" dirty="0">
                <a:latin typeface="Verdana"/>
                <a:cs typeface="Verdana"/>
              </a:rPr>
              <a:t>32768</a:t>
            </a:r>
            <a:endParaRPr sz="18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5"/>
              </a:spcBef>
              <a:buClr>
                <a:srgbClr val="65659A"/>
              </a:buClr>
              <a:buSzPct val="75000"/>
              <a:buFont typeface="Wingdings"/>
              <a:buChar char=""/>
              <a:tabLst>
                <a:tab pos="755015" algn="l"/>
                <a:tab pos="755650" algn="l"/>
              </a:tabLst>
            </a:pPr>
            <a:r>
              <a:rPr sz="2000" spc="-10" dirty="0">
                <a:latin typeface="Verdana"/>
                <a:cs typeface="Verdana"/>
              </a:rPr>
              <a:t>Predicate</a:t>
            </a:r>
            <a:endParaRPr sz="2000">
              <a:latin typeface="Verdana"/>
              <a:cs typeface="Verdana"/>
            </a:endParaRPr>
          </a:p>
          <a:p>
            <a:pPr marL="1155700" lvl="2" indent="-228600">
              <a:lnSpc>
                <a:spcPct val="100000"/>
              </a:lnSpc>
              <a:buClr>
                <a:srgbClr val="FF9A00"/>
              </a:buClr>
              <a:buSzPct val="66666"/>
              <a:buFont typeface="Wingdings"/>
              <a:buChar char=""/>
              <a:tabLst>
                <a:tab pos="1155700" algn="l"/>
              </a:tabLst>
            </a:pPr>
            <a:r>
              <a:rPr sz="1800" dirty="0">
                <a:latin typeface="Verdana"/>
                <a:cs typeface="Verdana"/>
              </a:rPr>
              <a:t>the </a:t>
            </a:r>
            <a:r>
              <a:rPr sz="1800" spc="-5" dirty="0">
                <a:latin typeface="Verdana"/>
                <a:cs typeface="Verdana"/>
              </a:rPr>
              <a:t>integer i, </a:t>
            </a:r>
            <a:r>
              <a:rPr sz="1800" dirty="0">
                <a:latin typeface="Verdana"/>
                <a:cs typeface="Verdana"/>
              </a:rPr>
              <a:t>i &gt;</a:t>
            </a:r>
            <a:r>
              <a:rPr sz="1800" spc="25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32768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evel">
  <a:themeElements>
    <a:clrScheme name="Level 6">
      <a:dk1>
        <a:srgbClr val="000000"/>
      </a:dk1>
      <a:lt1>
        <a:srgbClr val="FFFFFF"/>
      </a:lt1>
      <a:dk2>
        <a:srgbClr val="666699"/>
      </a:dk2>
      <a:lt2>
        <a:srgbClr val="FFCC00"/>
      </a:lt2>
      <a:accent1>
        <a:srgbClr val="FF9900"/>
      </a:accent1>
      <a:accent2>
        <a:srgbClr val="FF0000"/>
      </a:accent2>
      <a:accent3>
        <a:srgbClr val="FFFFFF"/>
      </a:accent3>
      <a:accent4>
        <a:srgbClr val="000000"/>
      </a:accent4>
      <a:accent5>
        <a:srgbClr val="FFCAAA"/>
      </a:accent5>
      <a:accent6>
        <a:srgbClr val="E70000"/>
      </a:accent6>
      <a:hlink>
        <a:srgbClr val="666699"/>
      </a:hlink>
      <a:folHlink>
        <a:srgbClr val="999966"/>
      </a:folHlink>
    </a:clrScheme>
    <a:fontScheme name="Level">
      <a:majorFont>
        <a:latin typeface="Garamond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Level">
  <a:themeElements>
    <a:clrScheme name="Level 6">
      <a:dk1>
        <a:srgbClr val="000000"/>
      </a:dk1>
      <a:lt1>
        <a:srgbClr val="FFFFFF"/>
      </a:lt1>
      <a:dk2>
        <a:srgbClr val="666699"/>
      </a:dk2>
      <a:lt2>
        <a:srgbClr val="FFCC00"/>
      </a:lt2>
      <a:accent1>
        <a:srgbClr val="FF9900"/>
      </a:accent1>
      <a:accent2>
        <a:srgbClr val="FF0000"/>
      </a:accent2>
      <a:accent3>
        <a:srgbClr val="FFFFFF"/>
      </a:accent3>
      <a:accent4>
        <a:srgbClr val="000000"/>
      </a:accent4>
      <a:accent5>
        <a:srgbClr val="FFCAAA"/>
      </a:accent5>
      <a:accent6>
        <a:srgbClr val="E70000"/>
      </a:accent6>
      <a:hlink>
        <a:srgbClr val="666699"/>
      </a:hlink>
      <a:folHlink>
        <a:srgbClr val="999966"/>
      </a:folHlink>
    </a:clrScheme>
    <a:fontScheme name="Level">
      <a:majorFont>
        <a:latin typeface="Garamond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419</TotalTime>
  <Words>4971</Words>
  <Application>Microsoft Office PowerPoint</Application>
  <PresentationFormat>Özel</PresentationFormat>
  <Paragraphs>736</Paragraphs>
  <Slides>82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11</vt:i4>
      </vt:variant>
      <vt:variant>
        <vt:lpstr>Tema</vt:lpstr>
      </vt:variant>
      <vt:variant>
        <vt:i4>3</vt:i4>
      </vt:variant>
      <vt:variant>
        <vt:lpstr>Slayt Başlıkları</vt:lpstr>
      </vt:variant>
      <vt:variant>
        <vt:i4>82</vt:i4>
      </vt:variant>
    </vt:vector>
  </HeadingPairs>
  <TitlesOfParts>
    <vt:vector size="96" baseType="lpstr">
      <vt:lpstr>Cambria Math</vt:lpstr>
      <vt:lpstr>MS PGothic</vt:lpstr>
      <vt:lpstr>Gill Sans MT</vt:lpstr>
      <vt:lpstr>MS PGothic</vt:lpstr>
      <vt:lpstr>Garamond</vt:lpstr>
      <vt:lpstr>Verdana</vt:lpstr>
      <vt:lpstr>Symbol</vt:lpstr>
      <vt:lpstr>Arial</vt:lpstr>
      <vt:lpstr>Times New Roman</vt:lpstr>
      <vt:lpstr>Wingdings</vt:lpstr>
      <vt:lpstr>Calibri</vt:lpstr>
      <vt:lpstr>Office Theme</vt:lpstr>
      <vt:lpstr>Level</vt:lpstr>
      <vt:lpstr>1_Level</vt:lpstr>
      <vt:lpstr> Introduction to Software  Engineering</vt:lpstr>
      <vt:lpstr>Formal Specification</vt:lpstr>
      <vt:lpstr>Formal specification methods</vt:lpstr>
      <vt:lpstr>Formal specification languages</vt:lpstr>
      <vt:lpstr> Expectations</vt:lpstr>
      <vt:lpstr>Mathematical Preliminaries</vt:lpstr>
      <vt:lpstr>Sets</vt:lpstr>
      <vt:lpstr>Sets</vt:lpstr>
      <vt:lpstr>Predicates and Propositions</vt:lpstr>
      <vt:lpstr>PowerPoint Sunusu</vt:lpstr>
      <vt:lpstr>Predicates and quantifiers</vt:lpstr>
      <vt:lpstr>Set comprehension- Predicates to define Sets</vt:lpstr>
      <vt:lpstr>Sets of Tuples</vt:lpstr>
      <vt:lpstr>Cartesian product and Relations </vt:lpstr>
      <vt:lpstr>Cartesian product and Relations </vt:lpstr>
      <vt:lpstr>Relations and ordered pairs</vt:lpstr>
      <vt:lpstr>Maplet notation</vt:lpstr>
      <vt:lpstr>exercise</vt:lpstr>
      <vt:lpstr>Domain and range</vt:lpstr>
      <vt:lpstr>Example</vt:lpstr>
      <vt:lpstr>Function</vt:lpstr>
      <vt:lpstr>Function</vt:lpstr>
      <vt:lpstr>Function: partial vs total</vt:lpstr>
      <vt:lpstr>Function</vt:lpstr>
      <vt:lpstr>PowerPoint Sunusu</vt:lpstr>
      <vt:lpstr>Schemas</vt:lpstr>
      <vt:lpstr>Schemas</vt:lpstr>
      <vt:lpstr>Schema notation</vt:lpstr>
      <vt:lpstr>Schema - Declaration requires Types</vt:lpstr>
      <vt:lpstr>example: Box office</vt:lpstr>
      <vt:lpstr>example: Box office</vt:lpstr>
      <vt:lpstr>example: Box office</vt:lpstr>
      <vt:lpstr>Box office schema</vt:lpstr>
      <vt:lpstr>Example: Box Office</vt:lpstr>
      <vt:lpstr>Schema as type declaration</vt:lpstr>
      <vt:lpstr>Schema - Types</vt:lpstr>
      <vt:lpstr>Alternative box office</vt:lpstr>
      <vt:lpstr>PowerPoint Sunusu</vt:lpstr>
      <vt:lpstr>Schema calculus</vt:lpstr>
      <vt:lpstr>Conjunction</vt:lpstr>
      <vt:lpstr>Disjunction</vt:lpstr>
      <vt:lpstr>Schema inclusion</vt:lpstr>
      <vt:lpstr>Renaming</vt:lpstr>
      <vt:lpstr>Renaming example</vt:lpstr>
      <vt:lpstr>PowerPoint Sunusu</vt:lpstr>
      <vt:lpstr>Specifying operations</vt:lpstr>
      <vt:lpstr>Describing operations</vt:lpstr>
      <vt:lpstr>Box office: Purchase ticket </vt:lpstr>
      <vt:lpstr>Box office: Purchase ticket </vt:lpstr>
      <vt:lpstr>Box office: Purchase ticket </vt:lpstr>
      <vt:lpstr>Box office: lookup ticket </vt:lpstr>
      <vt:lpstr>PowerPoint Sunusu</vt:lpstr>
      <vt:lpstr>PowerPoint Sunusu</vt:lpstr>
      <vt:lpstr>PowerPoint Sunusu</vt:lpstr>
      <vt:lpstr>PowerPoint Sunusu</vt:lpstr>
      <vt:lpstr>initializing</vt:lpstr>
      <vt:lpstr>Specifying operations (cont’d)</vt:lpstr>
      <vt:lpstr>Function overriding</vt:lpstr>
      <vt:lpstr>Function overriding</vt:lpstr>
      <vt:lpstr>BoxOffice : return ticket</vt:lpstr>
      <vt:lpstr>Domain subtraction</vt:lpstr>
      <vt:lpstr>PowerPoint Sunusu</vt:lpstr>
      <vt:lpstr>Completing the specifications</vt:lpstr>
      <vt:lpstr>Completing the specifications</vt:lpstr>
      <vt:lpstr>Conjunction</vt:lpstr>
      <vt:lpstr>Disjunction</vt:lpstr>
      <vt:lpstr>Completing the specifications</vt:lpstr>
      <vt:lpstr>Completing specification</vt:lpstr>
      <vt:lpstr>PowerPoint Sunusu</vt:lpstr>
      <vt:lpstr>PowerPoint Sunusu</vt:lpstr>
      <vt:lpstr>Sequence -example</vt:lpstr>
      <vt:lpstr>Sequence</vt:lpstr>
      <vt:lpstr>Sequence operations</vt:lpstr>
      <vt:lpstr>Head and tail operators</vt:lpstr>
      <vt:lpstr>Example schema with sequence</vt:lpstr>
      <vt:lpstr>Bags</vt:lpstr>
      <vt:lpstr>Bags (cont...)</vt:lpstr>
      <vt:lpstr>PowerPoint Sunusu</vt:lpstr>
      <vt:lpstr>Exercise</vt:lpstr>
      <vt:lpstr>getNumbers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Z.ppt</dc:title>
  <dc:creator>Aysu Betin-Can</dc:creator>
  <cp:lastModifiedBy>aysu</cp:lastModifiedBy>
  <cp:revision>104</cp:revision>
  <dcterms:created xsi:type="dcterms:W3CDTF">2020-03-23T05:16:26Z</dcterms:created>
  <dcterms:modified xsi:type="dcterms:W3CDTF">2020-04-29T07:40:32Z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2006-12-14T00:00:00Z</vt:filetime>
  </property>
  <property fmtid="{D5CDD505-2E9C-101B-9397-08002B2CF9AE}" pid="3" name="Creator">
    <vt:lpwstr>PScript5.dll Version 5.2.2</vt:lpwstr>
  </property>
  <property fmtid="{D5CDD505-2E9C-101B-9397-08002B2CF9AE}" pid="4" name="LastSaved">
    <vt:filetime>2020-03-23T00:00:00Z</vt:filetime>
  </property>
</Properties>
</file>